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3656" r:id="rId2"/>
  </p:sldMasterIdLst>
  <p:notesMasterIdLst>
    <p:notesMasterId r:id="rId45"/>
  </p:notesMasterIdLst>
  <p:handoutMasterIdLst>
    <p:handoutMasterId r:id="rId46"/>
  </p:handoutMasterIdLst>
  <p:sldIdLst>
    <p:sldId id="256" r:id="rId3"/>
    <p:sldId id="304" r:id="rId4"/>
    <p:sldId id="311" r:id="rId5"/>
    <p:sldId id="283" r:id="rId6"/>
    <p:sldId id="303" r:id="rId7"/>
    <p:sldId id="312" r:id="rId8"/>
    <p:sldId id="313" r:id="rId9"/>
    <p:sldId id="325" r:id="rId10"/>
    <p:sldId id="314" r:id="rId11"/>
    <p:sldId id="315" r:id="rId12"/>
    <p:sldId id="316" r:id="rId13"/>
    <p:sldId id="317" r:id="rId14"/>
    <p:sldId id="318" r:id="rId15"/>
    <p:sldId id="323" r:id="rId16"/>
    <p:sldId id="324" r:id="rId17"/>
    <p:sldId id="328" r:id="rId18"/>
    <p:sldId id="326" r:id="rId19"/>
    <p:sldId id="330" r:id="rId20"/>
    <p:sldId id="331" r:id="rId21"/>
    <p:sldId id="308" r:id="rId22"/>
    <p:sldId id="260" r:id="rId23"/>
    <p:sldId id="329" r:id="rId24"/>
    <p:sldId id="306" r:id="rId25"/>
    <p:sldId id="310" r:id="rId26"/>
    <p:sldId id="335" r:id="rId27"/>
    <p:sldId id="319" r:id="rId28"/>
    <p:sldId id="337" r:id="rId29"/>
    <p:sldId id="327" r:id="rId30"/>
    <p:sldId id="322" r:id="rId31"/>
    <p:sldId id="336" r:id="rId32"/>
    <p:sldId id="333" r:id="rId33"/>
    <p:sldId id="332" r:id="rId34"/>
    <p:sldId id="338" r:id="rId35"/>
    <p:sldId id="334" r:id="rId36"/>
    <p:sldId id="301" r:id="rId37"/>
    <p:sldId id="292" r:id="rId38"/>
    <p:sldId id="293" r:id="rId39"/>
    <p:sldId id="300" r:id="rId40"/>
    <p:sldId id="273" r:id="rId41"/>
    <p:sldId id="274" r:id="rId42"/>
    <p:sldId id="275" r:id="rId43"/>
    <p:sldId id="276" r:id="rId44"/>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608EA-FE09-4930-809E-84381792B0BE}">
          <p14:sldIdLst>
            <p14:sldId id="256"/>
            <p14:sldId id="304"/>
          </p14:sldIdLst>
        </p14:section>
        <p14:section name="Introduction" id="{440FD3CC-CD0A-4753-8AE7-C53475126A9B}">
          <p14:sldIdLst>
            <p14:sldId id="311"/>
            <p14:sldId id="283"/>
            <p14:sldId id="303"/>
          </p14:sldIdLst>
        </p14:section>
        <p14:section name="Methodology" id="{AAC5F70D-84CE-4126-B3DE-43176EC33AB1}">
          <p14:sldIdLst>
            <p14:sldId id="312"/>
            <p14:sldId id="313"/>
            <p14:sldId id="325"/>
            <p14:sldId id="314"/>
            <p14:sldId id="315"/>
            <p14:sldId id="316"/>
            <p14:sldId id="317"/>
            <p14:sldId id="318"/>
          </p14:sldIdLst>
        </p14:section>
        <p14:section name="Result" id="{08A22490-7FC0-430E-83A9-766D452B0D07}">
          <p14:sldIdLst>
            <p14:sldId id="323"/>
            <p14:sldId id="324"/>
            <p14:sldId id="328"/>
            <p14:sldId id="326"/>
            <p14:sldId id="330"/>
          </p14:sldIdLst>
        </p14:section>
        <p14:section name="Discussion" id="{72F0B654-926C-449F-AE06-71991971BAAA}">
          <p14:sldIdLst>
            <p14:sldId id="331"/>
          </p14:sldIdLst>
        </p14:section>
        <p14:section name="Outlook" id="{522D4195-854D-482F-B36B-387E78155268}">
          <p14:sldIdLst>
            <p14:sldId id="308"/>
            <p14:sldId id="260"/>
            <p14:sldId id="329"/>
            <p14:sldId id="306"/>
            <p14:sldId id="310"/>
            <p14:sldId id="335"/>
            <p14:sldId id="319"/>
            <p14:sldId id="337"/>
            <p14:sldId id="327"/>
            <p14:sldId id="322"/>
            <p14:sldId id="336"/>
            <p14:sldId id="333"/>
            <p14:sldId id="332"/>
            <p14:sldId id="338"/>
            <p14:sldId id="334"/>
            <p14:sldId id="301"/>
            <p14:sldId id="292"/>
            <p14:sldId id="293"/>
            <p14:sldId id="300"/>
            <p14:sldId id="273"/>
            <p14:sldId id="274"/>
            <p14:sldId id="275"/>
            <p14:sldId id="276"/>
          </p14:sldIdLst>
        </p14:section>
      </p14:sectionLst>
    </p:ext>
    <p:ext uri="{EFAFB233-063F-42B5-8137-9DF3F51BA10A}">
      <p15:sldGuideLst xmlns:p15="http://schemas.microsoft.com/office/powerpoint/2012/main">
        <p15:guide id="1" orient="horz" pos="4123">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65"/>
    <a:srgbClr val="98A4AE"/>
    <a:srgbClr val="768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313" autoAdjust="0"/>
  </p:normalViewPr>
  <p:slideViewPr>
    <p:cSldViewPr snapToGrid="0" showGuides="1">
      <p:cViewPr varScale="1">
        <p:scale>
          <a:sx n="53" d="100"/>
          <a:sy n="53" d="100"/>
        </p:scale>
        <p:origin x="1920" y="66"/>
      </p:cViewPr>
      <p:guideLst>
        <p:guide orient="horz" pos="4123"/>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57" d="100"/>
          <a:sy n="57" d="100"/>
        </p:scale>
        <p:origin x="2832" y="66"/>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tx2">
              <a:lumMod val="20000"/>
              <a:lumOff val="80000"/>
            </a:schemeClr>
          </a:solidFill>
        </a:ln>
        <a:effectLst>
          <a:outerShdw blurRad="76200" dist="12700" dir="8100000" sy="-23000" kx="800400" algn="br" rotWithShape="0">
            <a:prstClr val="black">
              <a:alpha val="20000"/>
            </a:prstClr>
          </a:outerShdw>
        </a:effectLst>
      </dgm:spPr>
      <dgm:t>
        <a:bodyPr/>
        <a:lstStyle/>
        <a:p>
          <a:r>
            <a:rPr lang="en-US" b="1" dirty="0">
              <a:solidFill>
                <a:srgbClr val="003865"/>
              </a:solidFill>
            </a:rPr>
            <a:t>Database</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st="12700" dir="8100000" sy="-23000" kx="800400" algn="br" rotWithShape="0">
            <a:prstClr val="black">
              <a:alpha val="20000"/>
            </a:prstClr>
          </a:outerShdw>
        </a:effectLst>
      </dgm:spPr>
      <dgm:t>
        <a:bodyPr/>
        <a:lstStyle/>
        <a:p>
          <a:r>
            <a:rPr lang="en-US" b="1" dirty="0">
              <a:solidFill>
                <a:srgbClr val="003865"/>
              </a:solidFill>
            </a:rPr>
            <a:t>Database</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r="13500000" sy="23000" kx="1200000" algn="br" rotWithShape="0">
            <a:prstClr val="black">
              <a:alpha val="20000"/>
            </a:prstClr>
          </a:outerShdw>
        </a:effectLst>
      </dgm:spPr>
      <dgm:t>
        <a:bodyPr/>
        <a:lstStyle/>
        <a:p>
          <a:r>
            <a:rPr lang="en-US" b="0" dirty="0">
              <a:solidFill>
                <a:schemeClr val="bg1"/>
              </a:solidFill>
            </a:rPr>
            <a:t>Data exploration</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st="12700" dir="8100000" sy="-23000" kx="800400" algn="br" rotWithShape="0">
            <a:prstClr val="black">
              <a:alpha val="20000"/>
            </a:prstClr>
          </a:outerShdw>
        </a:effectLst>
      </dgm:spPr>
      <dgm:t>
        <a:bodyPr/>
        <a:lstStyle/>
        <a:p>
          <a:r>
            <a:rPr lang="en-US" b="1" dirty="0">
              <a:solidFill>
                <a:srgbClr val="003865"/>
              </a:solidFill>
            </a:rPr>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r="13500000" sy="23000" kx="1200000" algn="br" rotWithShape="0">
            <a:prstClr val="black">
              <a:alpha val="20000"/>
            </a:prstClr>
          </a:outerShdw>
        </a:effectLst>
      </dgm:spPr>
      <dgm:t>
        <a:bodyPr/>
        <a:lstStyle/>
        <a:p>
          <a:r>
            <a:rPr lang="en-US" b="0" dirty="0">
              <a:solidFill>
                <a:schemeClr val="bg1"/>
              </a:solidFill>
            </a:rPr>
            <a:t>Data exploration</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st="12700" dir="8100000" sy="-23000" kx="800400" algn="br" rotWithShape="0">
            <a:prstClr val="black">
              <a:alpha val="20000"/>
            </a:prstClr>
          </a:outerShdw>
        </a:effectLst>
      </dgm:spPr>
      <dgm:t>
        <a:bodyPr/>
        <a:lstStyle/>
        <a:p>
          <a:r>
            <a:rPr lang="en-US" b="1" dirty="0">
              <a:solidFill>
                <a:srgbClr val="003865"/>
              </a:solidFill>
            </a:rPr>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r="13500000" sy="23000" kx="1200000" algn="br" rotWithShape="0">
            <a:prstClr val="black">
              <a:alpha val="20000"/>
            </a:prstClr>
          </a:outerShdw>
        </a:effectLst>
      </dgm:spPr>
      <dgm:t>
        <a:bodyPr/>
        <a:lstStyle/>
        <a:p>
          <a:r>
            <a:rPr lang="en-US" b="0" dirty="0">
              <a:solidFill>
                <a:schemeClr val="bg1"/>
              </a:solidFill>
            </a:rPr>
            <a:t>Data exploration</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r="13500000" sy="23000" kx="1200000" algn="br" rotWithShape="0">
            <a:prstClr val="black">
              <a:alpha val="20000"/>
            </a:prstClr>
          </a:outerShdw>
        </a:effectLst>
      </dgm:spPr>
      <dgm:t>
        <a:bodyPr/>
        <a:lstStyle/>
        <a:p>
          <a:r>
            <a:rPr lang="en-US" b="0" dirty="0">
              <a:solidFill>
                <a:schemeClr val="bg1"/>
              </a:solidFill>
            </a:rPr>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st="12700" dir="8100000" sy="-23000" kx="800400" algn="br" rotWithShape="0">
            <a:prstClr val="black">
              <a:alpha val="20000"/>
            </a:prstClr>
          </a:outerShdw>
        </a:effectLst>
      </dgm:spPr>
      <dgm:t>
        <a:bodyPr/>
        <a:lstStyle/>
        <a:p>
          <a:r>
            <a:rPr lang="en-US" b="1" dirty="0">
              <a:solidFill>
                <a:srgbClr val="003865"/>
              </a:solidFill>
            </a:rPr>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r="13500000" sy="23000" kx="1200000" algn="br" rotWithShape="0">
            <a:prstClr val="black">
              <a:alpha val="20000"/>
            </a:prstClr>
          </a:outerShdw>
        </a:effectLst>
      </dgm:spPr>
      <dgm:t>
        <a:bodyPr/>
        <a:lstStyle/>
        <a:p>
          <a:r>
            <a:rPr lang="en-US" b="0" dirty="0">
              <a:solidFill>
                <a:schemeClr val="bg1"/>
              </a:solidFill>
            </a:rPr>
            <a:t>Data exploration</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r="13500000" sy="23000" kx="1200000" algn="br" rotWithShape="0">
            <a:prstClr val="black">
              <a:alpha val="20000"/>
            </a:prstClr>
          </a:outerShdw>
        </a:effectLst>
      </dgm:spPr>
      <dgm:t>
        <a:bodyPr/>
        <a:lstStyle/>
        <a:p>
          <a:r>
            <a:rPr lang="en-US" b="0" dirty="0">
              <a:solidFill>
                <a:schemeClr val="bg1"/>
              </a:solidFill>
            </a:rPr>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st="12700" dir="8100000" sy="-23000" kx="800400" algn="br" rotWithShape="0">
            <a:prstClr val="black">
              <a:alpha val="20000"/>
            </a:prstClr>
          </a:outerShdw>
        </a:effectLst>
      </dgm:spPr>
      <dgm:t>
        <a:bodyPr/>
        <a:lstStyle/>
        <a:p>
          <a:r>
            <a:rPr lang="en-US" b="1" dirty="0">
              <a:solidFill>
                <a:srgbClr val="003865"/>
              </a:solidFill>
            </a:rPr>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custScaleY="100249">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65EFD5-9BDD-44C1-82E2-806CCA61D7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DBFF225-7CC0-4B41-958C-852EEB8D028C}">
      <dgm:prSet phldrT="[Text]"/>
      <dgm:spPr>
        <a:solidFill>
          <a:srgbClr val="98A4AE"/>
        </a:solidFill>
        <a:ln>
          <a:solidFill>
            <a:schemeClr val="bg1"/>
          </a:solidFill>
        </a:ln>
        <a:effectLst>
          <a:outerShdw blurRad="76200" dir="13500000" sy="23000" kx="1200000" algn="br" rotWithShape="0">
            <a:prstClr val="black">
              <a:alpha val="20000"/>
            </a:prstClr>
          </a:outerShdw>
        </a:effectLst>
      </dgm:spPr>
      <dgm:t>
        <a:bodyPr/>
        <a:lstStyle/>
        <a:p>
          <a:r>
            <a:rPr lang="en-US" b="0" dirty="0">
              <a:solidFill>
                <a:schemeClr val="bg1"/>
              </a:solidFill>
            </a:rPr>
            <a:t>Data exploration</a:t>
          </a:r>
        </a:p>
      </dgm:t>
    </dgm:pt>
    <dgm:pt modelId="{48DCBB23-AF57-446B-BC2D-2DEA82FC19EC}" type="parTrans" cxnId="{A575D3B9-8662-421D-97DF-02FBEA110DE7}">
      <dgm:prSet/>
      <dgm:spPr/>
      <dgm:t>
        <a:bodyPr/>
        <a:lstStyle/>
        <a:p>
          <a:endParaRPr lang="en-US"/>
        </a:p>
      </dgm:t>
    </dgm:pt>
    <dgm:pt modelId="{4B88E640-F071-4CBC-B0F6-3EFF91E89B00}" type="sibTrans" cxnId="{A575D3B9-8662-421D-97DF-02FBEA110DE7}">
      <dgm:prSet/>
      <dgm:spPr/>
      <dgm:t>
        <a:bodyPr/>
        <a:lstStyle/>
        <a:p>
          <a:endParaRPr lang="en-US"/>
        </a:p>
      </dgm:t>
    </dgm:pt>
    <dgm:pt modelId="{E1F59994-B69A-4FC2-9E5C-DB1BAF45F64E}">
      <dgm:prSet phldrT="[Text]"/>
      <dgm:spPr>
        <a:solidFill>
          <a:srgbClr val="98A4AE"/>
        </a:solidFill>
        <a:effectLst>
          <a:outerShdw blurRad="76200" dir="13500000" sy="23000" kx="1200000" algn="br" rotWithShape="0">
            <a:prstClr val="black">
              <a:alpha val="20000"/>
            </a:prstClr>
          </a:outerShdw>
        </a:effectLst>
      </dgm:spPr>
      <dgm:t>
        <a:bodyPr/>
        <a:lstStyle/>
        <a:p>
          <a:r>
            <a:rPr lang="en-US" b="0" dirty="0">
              <a:solidFill>
                <a:schemeClr val="bg1"/>
              </a:solidFill>
            </a:rPr>
            <a:t>Feature extraction</a:t>
          </a:r>
        </a:p>
      </dgm:t>
    </dgm:pt>
    <dgm:pt modelId="{6DF8A0A9-E861-4DB0-BB40-84C7B68FB36E}" type="parTrans" cxnId="{6C323208-FF42-4BE9-8A16-42E36E5C7290}">
      <dgm:prSet/>
      <dgm:spPr/>
      <dgm:t>
        <a:bodyPr/>
        <a:lstStyle/>
        <a:p>
          <a:endParaRPr lang="en-US"/>
        </a:p>
      </dgm:t>
    </dgm:pt>
    <dgm:pt modelId="{29739BD9-F006-4878-B429-498A1DE771A4}" type="sibTrans" cxnId="{6C323208-FF42-4BE9-8A16-42E36E5C7290}">
      <dgm:prSet/>
      <dgm:spPr/>
      <dgm:t>
        <a:bodyPr/>
        <a:lstStyle/>
        <a:p>
          <a:endParaRPr lang="en-US"/>
        </a:p>
      </dgm:t>
    </dgm:pt>
    <dgm:pt modelId="{097E21FB-4796-4613-A44F-932E9F071F7B}">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Feature engineering</a:t>
          </a:r>
        </a:p>
      </dgm:t>
    </dgm:pt>
    <dgm:pt modelId="{30602E14-E317-4D86-9431-F8C047FEF347}" type="parTrans" cxnId="{0B8764AE-2FAE-4E2D-92DC-824DC3B23849}">
      <dgm:prSet/>
      <dgm:spPr/>
      <dgm:t>
        <a:bodyPr/>
        <a:lstStyle/>
        <a:p>
          <a:endParaRPr lang="en-US"/>
        </a:p>
      </dgm:t>
    </dgm:pt>
    <dgm:pt modelId="{AB8D4040-D665-4D50-ACFB-09FDC4473166}" type="sibTrans" cxnId="{0B8764AE-2FAE-4E2D-92DC-824DC3B23849}">
      <dgm:prSet/>
      <dgm:spPr/>
      <dgm:t>
        <a:bodyPr/>
        <a:lstStyle/>
        <a:p>
          <a:endParaRPr lang="en-US"/>
        </a:p>
      </dgm:t>
    </dgm:pt>
    <dgm:pt modelId="{DCEC80C7-436A-4C71-9175-AD63EB56AB33}">
      <dgm:prSet phldrT="[Text]"/>
      <dgm:spPr>
        <a:solidFill>
          <a:srgbClr val="98A4AE"/>
        </a:solidFill>
        <a:effectLst>
          <a:outerShdw blurRad="76200" dir="13500000" sy="23000" kx="1200000" algn="br" rotWithShape="0">
            <a:prstClr val="black">
              <a:alpha val="20000"/>
            </a:prstClr>
          </a:outerShdw>
        </a:effectLst>
      </dgm:spPr>
      <dgm:t>
        <a:bodyPr/>
        <a:lstStyle/>
        <a:p>
          <a:r>
            <a:rPr lang="en-US" dirty="0"/>
            <a:t>Clustering</a:t>
          </a:r>
        </a:p>
      </dgm:t>
    </dgm:pt>
    <dgm:pt modelId="{4484E701-FD9C-45A7-9A28-CFAA48F41455}" type="parTrans" cxnId="{FF5D4A34-26D5-4A8C-B9EC-AA5079C6262A}">
      <dgm:prSet/>
      <dgm:spPr/>
      <dgm:t>
        <a:bodyPr/>
        <a:lstStyle/>
        <a:p>
          <a:endParaRPr lang="en-US"/>
        </a:p>
      </dgm:t>
    </dgm:pt>
    <dgm:pt modelId="{DCA37E72-F23A-48C4-8C2E-7975A40C5B0F}" type="sibTrans" cxnId="{FF5D4A34-26D5-4A8C-B9EC-AA5079C6262A}">
      <dgm:prSet/>
      <dgm:spPr/>
      <dgm:t>
        <a:bodyPr/>
        <a:lstStyle/>
        <a:p>
          <a:endParaRPr lang="en-US"/>
        </a:p>
      </dgm:t>
    </dgm:pt>
    <dgm:pt modelId="{10E80543-D54D-4675-AA2C-D29E999A2244}">
      <dgm:prSet phldrT="[Text]"/>
      <dgm:spPr>
        <a:solidFill>
          <a:srgbClr val="98A4AE"/>
        </a:solidFill>
        <a:effectLst>
          <a:outerShdw blurRad="76200" dist="12700" dir="8100000" sy="-23000" kx="800400" algn="br" rotWithShape="0">
            <a:prstClr val="black">
              <a:alpha val="20000"/>
            </a:prstClr>
          </a:outerShdw>
        </a:effectLst>
      </dgm:spPr>
      <dgm:t>
        <a:bodyPr/>
        <a:lstStyle/>
        <a:p>
          <a:r>
            <a:rPr lang="en-US" b="1" dirty="0">
              <a:solidFill>
                <a:srgbClr val="003865"/>
              </a:solidFill>
            </a:rPr>
            <a:t>Keyword extraction</a:t>
          </a:r>
        </a:p>
      </dgm:t>
    </dgm:pt>
    <dgm:pt modelId="{4C0C4064-CA6C-43A8-A10F-7EA47E7F8452}" type="parTrans" cxnId="{0BDA9543-C6D1-4565-8A59-B46ED931C376}">
      <dgm:prSet/>
      <dgm:spPr/>
      <dgm:t>
        <a:bodyPr/>
        <a:lstStyle/>
        <a:p>
          <a:endParaRPr lang="en-US"/>
        </a:p>
      </dgm:t>
    </dgm:pt>
    <dgm:pt modelId="{B2D19B1C-3762-488B-A271-B8FAA7E75B10}" type="sibTrans" cxnId="{0BDA9543-C6D1-4565-8A59-B46ED931C376}">
      <dgm:prSet/>
      <dgm:spPr/>
      <dgm:t>
        <a:bodyPr/>
        <a:lstStyle/>
        <a:p>
          <a:endParaRPr lang="en-US"/>
        </a:p>
      </dgm:t>
    </dgm:pt>
    <dgm:pt modelId="{DDE3EC11-6CCA-44D0-8889-2D97543BECBD}" type="pres">
      <dgm:prSet presAssocID="{3C65EFD5-9BDD-44C1-82E2-806CCA61D72F}" presName="Name0" presStyleCnt="0">
        <dgm:presLayoutVars>
          <dgm:dir/>
          <dgm:animLvl val="lvl"/>
          <dgm:resizeHandles val="exact"/>
        </dgm:presLayoutVars>
      </dgm:prSet>
      <dgm:spPr/>
    </dgm:pt>
    <dgm:pt modelId="{6AA005E1-99D1-4422-A2CC-BF86C2C63635}" type="pres">
      <dgm:prSet presAssocID="{0DBFF225-7CC0-4B41-958C-852EEB8D028C}" presName="parTxOnly" presStyleLbl="node1" presStyleIdx="0" presStyleCnt="5">
        <dgm:presLayoutVars>
          <dgm:chMax val="0"/>
          <dgm:chPref val="0"/>
          <dgm:bulletEnabled val="1"/>
        </dgm:presLayoutVars>
      </dgm:prSet>
      <dgm:spPr/>
    </dgm:pt>
    <dgm:pt modelId="{D3C4AF93-20EE-485E-AA90-8B4EF0D5AAD0}" type="pres">
      <dgm:prSet presAssocID="{4B88E640-F071-4CBC-B0F6-3EFF91E89B00}" presName="parTxOnlySpace" presStyleCnt="0"/>
      <dgm:spPr/>
    </dgm:pt>
    <dgm:pt modelId="{BE6F076E-74A3-4A1D-BD0A-9D388B4632A3}" type="pres">
      <dgm:prSet presAssocID="{E1F59994-B69A-4FC2-9E5C-DB1BAF45F64E}" presName="parTxOnly" presStyleLbl="node1" presStyleIdx="1" presStyleCnt="5">
        <dgm:presLayoutVars>
          <dgm:chMax val="0"/>
          <dgm:chPref val="0"/>
          <dgm:bulletEnabled val="1"/>
        </dgm:presLayoutVars>
      </dgm:prSet>
      <dgm:spPr/>
    </dgm:pt>
    <dgm:pt modelId="{466F1BA9-6215-42AA-AB88-7B9FBAE12AF4}" type="pres">
      <dgm:prSet presAssocID="{29739BD9-F006-4878-B429-498A1DE771A4}" presName="parTxOnlySpace" presStyleCnt="0"/>
      <dgm:spPr/>
    </dgm:pt>
    <dgm:pt modelId="{ED7804FA-7E3E-4079-8BF4-FAACE1E08059}" type="pres">
      <dgm:prSet presAssocID="{097E21FB-4796-4613-A44F-932E9F071F7B}" presName="parTxOnly" presStyleLbl="node1" presStyleIdx="2" presStyleCnt="5">
        <dgm:presLayoutVars>
          <dgm:chMax val="0"/>
          <dgm:chPref val="0"/>
          <dgm:bulletEnabled val="1"/>
        </dgm:presLayoutVars>
      </dgm:prSet>
      <dgm:spPr/>
    </dgm:pt>
    <dgm:pt modelId="{57BFF5D2-6763-45D1-BE36-2ED4D2AF87A8}" type="pres">
      <dgm:prSet presAssocID="{AB8D4040-D665-4D50-ACFB-09FDC4473166}" presName="parTxOnlySpace" presStyleCnt="0"/>
      <dgm:spPr/>
    </dgm:pt>
    <dgm:pt modelId="{5850E4CB-F043-49FF-9EAB-68C2FCD98005}" type="pres">
      <dgm:prSet presAssocID="{DCEC80C7-436A-4C71-9175-AD63EB56AB33}" presName="parTxOnly" presStyleLbl="node1" presStyleIdx="3" presStyleCnt="5">
        <dgm:presLayoutVars>
          <dgm:chMax val="0"/>
          <dgm:chPref val="0"/>
          <dgm:bulletEnabled val="1"/>
        </dgm:presLayoutVars>
      </dgm:prSet>
      <dgm:spPr/>
    </dgm:pt>
    <dgm:pt modelId="{65C4C711-FA1F-48F3-8B65-67D4CCC9BE91}" type="pres">
      <dgm:prSet presAssocID="{DCA37E72-F23A-48C4-8C2E-7975A40C5B0F}" presName="parTxOnlySpace" presStyleCnt="0"/>
      <dgm:spPr/>
    </dgm:pt>
    <dgm:pt modelId="{92423E85-1F85-4242-B7D2-165B282BBCFF}" type="pres">
      <dgm:prSet presAssocID="{10E80543-D54D-4675-AA2C-D29E999A2244}" presName="parTxOnly" presStyleLbl="node1" presStyleIdx="4" presStyleCnt="5">
        <dgm:presLayoutVars>
          <dgm:chMax val="0"/>
          <dgm:chPref val="0"/>
          <dgm:bulletEnabled val="1"/>
        </dgm:presLayoutVars>
      </dgm:prSet>
      <dgm:spPr/>
    </dgm:pt>
  </dgm:ptLst>
  <dgm:cxnLst>
    <dgm:cxn modelId="{05068A02-9E43-41CE-9ADA-903360973845}" type="presOf" srcId="{3C65EFD5-9BDD-44C1-82E2-806CCA61D72F}" destId="{DDE3EC11-6CCA-44D0-8889-2D97543BECBD}" srcOrd="0" destOrd="0" presId="urn:microsoft.com/office/officeart/2005/8/layout/chevron1"/>
    <dgm:cxn modelId="{6C323208-FF42-4BE9-8A16-42E36E5C7290}" srcId="{3C65EFD5-9BDD-44C1-82E2-806CCA61D72F}" destId="{E1F59994-B69A-4FC2-9E5C-DB1BAF45F64E}" srcOrd="1" destOrd="0" parTransId="{6DF8A0A9-E861-4DB0-BB40-84C7B68FB36E}" sibTransId="{29739BD9-F006-4878-B429-498A1DE771A4}"/>
    <dgm:cxn modelId="{09E46A0C-CAB6-4E20-B62F-EAE04C3639FA}" type="presOf" srcId="{097E21FB-4796-4613-A44F-932E9F071F7B}" destId="{ED7804FA-7E3E-4079-8BF4-FAACE1E08059}" srcOrd="0" destOrd="0" presId="urn:microsoft.com/office/officeart/2005/8/layout/chevron1"/>
    <dgm:cxn modelId="{79DD1919-1DF8-42F5-BD97-AEF73DDCE3A6}" type="presOf" srcId="{E1F59994-B69A-4FC2-9E5C-DB1BAF45F64E}" destId="{BE6F076E-74A3-4A1D-BD0A-9D388B4632A3}" srcOrd="0" destOrd="0" presId="urn:microsoft.com/office/officeart/2005/8/layout/chevron1"/>
    <dgm:cxn modelId="{FF5D4A34-26D5-4A8C-B9EC-AA5079C6262A}" srcId="{3C65EFD5-9BDD-44C1-82E2-806CCA61D72F}" destId="{DCEC80C7-436A-4C71-9175-AD63EB56AB33}" srcOrd="3" destOrd="0" parTransId="{4484E701-FD9C-45A7-9A28-CFAA48F41455}" sibTransId="{DCA37E72-F23A-48C4-8C2E-7975A40C5B0F}"/>
    <dgm:cxn modelId="{0BDA9543-C6D1-4565-8A59-B46ED931C376}" srcId="{3C65EFD5-9BDD-44C1-82E2-806CCA61D72F}" destId="{10E80543-D54D-4675-AA2C-D29E999A2244}" srcOrd="4" destOrd="0" parTransId="{4C0C4064-CA6C-43A8-A10F-7EA47E7F8452}" sibTransId="{B2D19B1C-3762-488B-A271-B8FAA7E75B10}"/>
    <dgm:cxn modelId="{00644268-2530-417D-B697-1D7618957D68}" type="presOf" srcId="{DCEC80C7-436A-4C71-9175-AD63EB56AB33}" destId="{5850E4CB-F043-49FF-9EAB-68C2FCD98005}" srcOrd="0" destOrd="0" presId="urn:microsoft.com/office/officeart/2005/8/layout/chevron1"/>
    <dgm:cxn modelId="{0B8764AE-2FAE-4E2D-92DC-824DC3B23849}" srcId="{3C65EFD5-9BDD-44C1-82E2-806CCA61D72F}" destId="{097E21FB-4796-4613-A44F-932E9F071F7B}" srcOrd="2" destOrd="0" parTransId="{30602E14-E317-4D86-9431-F8C047FEF347}" sibTransId="{AB8D4040-D665-4D50-ACFB-09FDC4473166}"/>
    <dgm:cxn modelId="{320547B1-5A92-4BD1-8293-A74CF419671A}" type="presOf" srcId="{0DBFF225-7CC0-4B41-958C-852EEB8D028C}" destId="{6AA005E1-99D1-4422-A2CC-BF86C2C63635}" srcOrd="0" destOrd="0" presId="urn:microsoft.com/office/officeart/2005/8/layout/chevron1"/>
    <dgm:cxn modelId="{A575D3B9-8662-421D-97DF-02FBEA110DE7}" srcId="{3C65EFD5-9BDD-44C1-82E2-806CCA61D72F}" destId="{0DBFF225-7CC0-4B41-958C-852EEB8D028C}" srcOrd="0" destOrd="0" parTransId="{48DCBB23-AF57-446B-BC2D-2DEA82FC19EC}" sibTransId="{4B88E640-F071-4CBC-B0F6-3EFF91E89B00}"/>
    <dgm:cxn modelId="{02EDBCCA-C4E0-43EA-879E-6B5A6B84EAA0}" type="presOf" srcId="{10E80543-D54D-4675-AA2C-D29E999A2244}" destId="{92423E85-1F85-4242-B7D2-165B282BBCFF}" srcOrd="0" destOrd="0" presId="urn:microsoft.com/office/officeart/2005/8/layout/chevron1"/>
    <dgm:cxn modelId="{3EADB3B2-B5C4-4AA0-A46F-B5B6B2D96B62}" type="presParOf" srcId="{DDE3EC11-6CCA-44D0-8889-2D97543BECBD}" destId="{6AA005E1-99D1-4422-A2CC-BF86C2C63635}" srcOrd="0" destOrd="0" presId="urn:microsoft.com/office/officeart/2005/8/layout/chevron1"/>
    <dgm:cxn modelId="{A55729C1-2E44-4A3F-A399-8839940B611E}" type="presParOf" srcId="{DDE3EC11-6CCA-44D0-8889-2D97543BECBD}" destId="{D3C4AF93-20EE-485E-AA90-8B4EF0D5AAD0}" srcOrd="1" destOrd="0" presId="urn:microsoft.com/office/officeart/2005/8/layout/chevron1"/>
    <dgm:cxn modelId="{8511AFD5-6DAA-466E-A504-914EBC0F739F}" type="presParOf" srcId="{DDE3EC11-6CCA-44D0-8889-2D97543BECBD}" destId="{BE6F076E-74A3-4A1D-BD0A-9D388B4632A3}" srcOrd="2" destOrd="0" presId="urn:microsoft.com/office/officeart/2005/8/layout/chevron1"/>
    <dgm:cxn modelId="{5FE3BB37-DF44-4795-AB2F-773AC613E3A9}" type="presParOf" srcId="{DDE3EC11-6CCA-44D0-8889-2D97543BECBD}" destId="{466F1BA9-6215-42AA-AB88-7B9FBAE12AF4}" srcOrd="3" destOrd="0" presId="urn:microsoft.com/office/officeart/2005/8/layout/chevron1"/>
    <dgm:cxn modelId="{5E23AAF1-4A09-4AFF-91F8-281C5B0E7C5B}" type="presParOf" srcId="{DDE3EC11-6CCA-44D0-8889-2D97543BECBD}" destId="{ED7804FA-7E3E-4079-8BF4-FAACE1E08059}" srcOrd="4" destOrd="0" presId="urn:microsoft.com/office/officeart/2005/8/layout/chevron1"/>
    <dgm:cxn modelId="{6F5A28CC-1DEE-4C3A-9932-FC47936B127D}" type="presParOf" srcId="{DDE3EC11-6CCA-44D0-8889-2D97543BECBD}" destId="{57BFF5D2-6763-45D1-BE36-2ED4D2AF87A8}" srcOrd="5" destOrd="0" presId="urn:microsoft.com/office/officeart/2005/8/layout/chevron1"/>
    <dgm:cxn modelId="{6F8A80A6-1F61-4005-8A78-A39611F7C21E}" type="presParOf" srcId="{DDE3EC11-6CCA-44D0-8889-2D97543BECBD}" destId="{5850E4CB-F043-49FF-9EAB-68C2FCD98005}" srcOrd="6" destOrd="0" presId="urn:microsoft.com/office/officeart/2005/8/layout/chevron1"/>
    <dgm:cxn modelId="{466B916B-4FFD-4EC6-B5F2-1E13C74D5814}" type="presParOf" srcId="{DDE3EC11-6CCA-44D0-8889-2D97543BECBD}" destId="{65C4C711-FA1F-48F3-8B65-67D4CCC9BE91}" srcOrd="7" destOrd="0" presId="urn:microsoft.com/office/officeart/2005/8/layout/chevron1"/>
    <dgm:cxn modelId="{F9305381-8FA1-45A0-AE22-1D03AF9635B9}" type="presParOf" srcId="{DDE3EC11-6CCA-44D0-8889-2D97543BECBD}" destId="{92423E85-1F85-4242-B7D2-165B282BBCFF}"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tx2">
              <a:lumMod val="20000"/>
              <a:lumOff val="8000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Database</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Keyword extraction</a:t>
          </a:r>
        </a:p>
      </dsp:txBody>
      <dsp:txXfrm>
        <a:off x="5200694" y="245012"/>
        <a:ext cx="820920" cy="547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Database</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Keyword extraction</a:t>
          </a:r>
        </a:p>
      </dsp:txBody>
      <dsp:txXfrm>
        <a:off x="5200694" y="245012"/>
        <a:ext cx="820920" cy="547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Data exploration</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Keyword extraction</a:t>
          </a:r>
        </a:p>
      </dsp:txBody>
      <dsp:txXfrm>
        <a:off x="5200694" y="245012"/>
        <a:ext cx="820920" cy="547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Data exploration</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Keyword extraction</a:t>
          </a:r>
        </a:p>
      </dsp:txBody>
      <dsp:txXfrm>
        <a:off x="5200694" y="245012"/>
        <a:ext cx="820920" cy="547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0" kern="1200" dirty="0">
              <a:solidFill>
                <a:schemeClr val="bg1"/>
              </a:solidFill>
            </a:rPr>
            <a:t>Data exploration</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0" kern="1200" dirty="0">
              <a:solidFill>
                <a:schemeClr val="bg1"/>
              </a:solidFill>
            </a:rPr>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003865"/>
              </a:solidFill>
            </a:rPr>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Keyword extraction</a:t>
          </a:r>
        </a:p>
      </dsp:txBody>
      <dsp:txXfrm>
        <a:off x="5200694" y="245012"/>
        <a:ext cx="820920" cy="547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Data exploration</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4330"/>
          <a:ext cx="1368199" cy="548642"/>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Clustering</a:t>
          </a:r>
        </a:p>
      </dsp:txBody>
      <dsp:txXfrm>
        <a:off x="3969996" y="244330"/>
        <a:ext cx="819557" cy="548642"/>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Keyword extraction</a:t>
          </a:r>
        </a:p>
      </dsp:txBody>
      <dsp:txXfrm>
        <a:off x="5200694" y="245012"/>
        <a:ext cx="820920" cy="547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05E1-99D1-4422-A2CC-BF86C2C63635}">
      <dsp:nvSpPr>
        <dsp:cNvPr id="0" name=""/>
        <dsp:cNvSpPr/>
      </dsp:nvSpPr>
      <dsp:spPr>
        <a:xfrm>
          <a:off x="1537" y="245012"/>
          <a:ext cx="1368199" cy="547279"/>
        </a:xfrm>
        <a:prstGeom prst="chevron">
          <a:avLst/>
        </a:prstGeom>
        <a:solidFill>
          <a:srgbClr val="98A4AE"/>
        </a:solidFill>
        <a:ln w="25400" cap="flat" cmpd="sng" algn="ctr">
          <a:solidFill>
            <a:schemeClr val="bg1"/>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Data exploration</a:t>
          </a:r>
        </a:p>
      </dsp:txBody>
      <dsp:txXfrm>
        <a:off x="275177" y="245012"/>
        <a:ext cx="820920" cy="547279"/>
      </dsp:txXfrm>
    </dsp:sp>
    <dsp:sp modelId="{BE6F076E-74A3-4A1D-BD0A-9D388B4632A3}">
      <dsp:nvSpPr>
        <dsp:cNvPr id="0" name=""/>
        <dsp:cNvSpPr/>
      </dsp:nvSpPr>
      <dsp:spPr>
        <a:xfrm>
          <a:off x="1232916"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0" kern="1200" dirty="0">
              <a:solidFill>
                <a:schemeClr val="bg1"/>
              </a:solidFill>
            </a:rPr>
            <a:t>Feature extraction</a:t>
          </a:r>
        </a:p>
      </dsp:txBody>
      <dsp:txXfrm>
        <a:off x="1506556" y="245012"/>
        <a:ext cx="820920" cy="547279"/>
      </dsp:txXfrm>
    </dsp:sp>
    <dsp:sp modelId="{ED7804FA-7E3E-4079-8BF4-FAACE1E08059}">
      <dsp:nvSpPr>
        <dsp:cNvPr id="0" name=""/>
        <dsp:cNvSpPr/>
      </dsp:nvSpPr>
      <dsp:spPr>
        <a:xfrm>
          <a:off x="246429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a:off x="2737935" y="245012"/>
        <a:ext cx="820920" cy="547279"/>
      </dsp:txXfrm>
    </dsp:sp>
    <dsp:sp modelId="{5850E4CB-F043-49FF-9EAB-68C2FCD98005}">
      <dsp:nvSpPr>
        <dsp:cNvPr id="0" name=""/>
        <dsp:cNvSpPr/>
      </dsp:nvSpPr>
      <dsp:spPr>
        <a:xfrm>
          <a:off x="3695675"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r="13500000" sy="23000" kx="12000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Clustering</a:t>
          </a:r>
        </a:p>
      </dsp:txBody>
      <dsp:txXfrm>
        <a:off x="3969315" y="245012"/>
        <a:ext cx="820920" cy="547279"/>
      </dsp:txXfrm>
    </dsp:sp>
    <dsp:sp modelId="{92423E85-1F85-4242-B7D2-165B282BBCFF}">
      <dsp:nvSpPr>
        <dsp:cNvPr id="0" name=""/>
        <dsp:cNvSpPr/>
      </dsp:nvSpPr>
      <dsp:spPr>
        <a:xfrm>
          <a:off x="4927054" y="245012"/>
          <a:ext cx="1368199" cy="547279"/>
        </a:xfrm>
        <a:prstGeom prst="chevron">
          <a:avLst/>
        </a:prstGeom>
        <a:solidFill>
          <a:srgbClr val="98A4AE"/>
        </a:solidFill>
        <a:ln w="25400" cap="flat" cmpd="sng" algn="ctr">
          <a:solidFill>
            <a:schemeClr val="lt1">
              <a:hueOff val="0"/>
              <a:satOff val="0"/>
              <a:lumOff val="0"/>
              <a:alphaOff val="0"/>
            </a:schemeClr>
          </a:solidFill>
          <a:prstDash val="solid"/>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3865"/>
              </a:solidFill>
            </a:rPr>
            <a:t>Keyword extraction</a:t>
          </a:r>
        </a:p>
      </dsp:txBody>
      <dsp:txXfrm>
        <a:off x="5200694" y="245012"/>
        <a:ext cx="820920" cy="5472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04BC-B0E3-4208-A222-418A4F529526}" type="datetimeFigureOut">
              <a:rPr lang="de-DE" smtClean="0"/>
              <a:pPr/>
              <a:t>20.02.2021</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E8CCCE-5D86-4F2C-A810-6EA86A7CE748}" type="slidenum">
              <a:rPr lang="de-DE" smtClean="0"/>
              <a:pPr/>
              <a:t>‹#›</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1D818D-C606-4ACC-B471-870C5A9C4C11}" type="datetimeFigureOut">
              <a:rPr lang="de-DE" smtClean="0"/>
              <a:pPr/>
              <a:t>20.02.2021</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A32A09-A8F9-4844-A50B-996B9FD8E092}" type="slidenum">
              <a:rPr lang="de-DE" smtClean="0"/>
              <a:pPr/>
              <a:t>‹#›</a:t>
            </a:fld>
            <a:endParaRPr lang="de-DE"/>
          </a:p>
        </p:txBody>
      </p:sp>
    </p:spTree>
    <p:extLst>
      <p:ext uri="{BB962C8B-B14F-4D97-AF65-F5344CB8AC3E}">
        <p14:creationId xmlns:p14="http://schemas.microsoft.com/office/powerpoint/2010/main" val="2792856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WSh0QqAqa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before I begin, I hope everyone can hear my voice and see the slides. Okey</a:t>
            </a:r>
          </a:p>
          <a:p>
            <a:endParaRPr lang="en-US" dirty="0"/>
          </a:p>
          <a:p>
            <a:r>
              <a:rPr lang="en-US" dirty="0"/>
              <a:t>Gud afternoon lambda, my name is Jishnu, and I will be presenting final talk on master thesis. </a:t>
            </a:r>
          </a:p>
          <a:p>
            <a:r>
              <a:rPr lang="en-US" dirty="0"/>
              <a:t>It was done in collaboration with ROKIN, a </a:t>
            </a:r>
            <a:r>
              <a:rPr lang="en-US" dirty="0" err="1"/>
              <a:t>munich</a:t>
            </a:r>
            <a:r>
              <a:rPr lang="en-US" dirty="0"/>
              <a:t> based startup whose goal is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supports industrial companies in identifying new and relevant technologies tailored uniquely for each companies.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work is on Tech trend det </a:t>
            </a:r>
            <a:r>
              <a:rPr lang="en-US" dirty="0" err="1"/>
              <a:t>usin</a:t>
            </a:r>
            <a:r>
              <a:rPr lang="en-US" dirty="0"/>
              <a:t> NLP : I guess NLP is a exotic topic in our </a:t>
            </a:r>
            <a:r>
              <a:rPr lang="en-US" dirty="0" err="1"/>
              <a:t>colloquim</a:t>
            </a:r>
            <a:r>
              <a:rPr lang="en-US" dirty="0"/>
              <a:t>.  But nevertheless I hope everyone enjoys this novelty.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 would also like to Thank </a:t>
            </a:r>
            <a:r>
              <a:rPr lang="en-US" dirty="0" err="1"/>
              <a:t>Nadne</a:t>
            </a:r>
            <a:r>
              <a:rPr lang="en-US" dirty="0"/>
              <a:t> and Thomas who stood by me throughout the entire process. </a:t>
            </a:r>
          </a:p>
          <a:p>
            <a:endParaRPr lang="en-US" dirty="0"/>
          </a:p>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a:t>
            </a:fld>
            <a:endParaRPr lang="de-DE"/>
          </a:p>
        </p:txBody>
      </p:sp>
    </p:spTree>
    <p:extLst>
      <p:ext uri="{BB962C8B-B14F-4D97-AF65-F5344CB8AC3E}">
        <p14:creationId xmlns:p14="http://schemas.microsoft.com/office/powerpoint/2010/main" val="10268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dirty="0"/>
          </a:p>
          <a:p>
            <a:r>
              <a:rPr lang="en-US" dirty="0"/>
              <a:t>But as we have discussed in </a:t>
            </a:r>
            <a:r>
              <a:rPr lang="en-US" dirty="0" err="1"/>
              <a:t>prev</a:t>
            </a:r>
            <a:r>
              <a:rPr lang="en-US" dirty="0"/>
              <a:t> slide each BERT architecture has its pros and cons,</a:t>
            </a:r>
          </a:p>
          <a:p>
            <a:r>
              <a:rPr lang="en-US" dirty="0"/>
              <a:t>….. Author Thakur has described an effective data augmentation strategy using both cross and bi-encoders in his paper </a:t>
            </a:r>
            <a:r>
              <a:rPr lang="en-US" dirty="0" err="1"/>
              <a:t>AugsBERT</a:t>
            </a:r>
            <a:r>
              <a:rPr lang="en-US" dirty="0"/>
              <a:t>. So basically what it does is</a:t>
            </a:r>
          </a:p>
          <a:p>
            <a:r>
              <a:rPr lang="en-US" b="0" i="0" dirty="0">
                <a:solidFill>
                  <a:srgbClr val="404040"/>
                </a:solidFill>
                <a:effectLst/>
                <a:latin typeface="Lato"/>
              </a:rPr>
              <a:t>He utilize a high performing and slow cross-encoder (BERT) to label a larger set of input pairs, to augment the training data, for the bi-encoder (SBERT)</a:t>
            </a:r>
          </a:p>
          <a:p>
            <a:endParaRPr lang="en-US" dirty="0"/>
          </a:p>
          <a:p>
            <a:r>
              <a:rPr lang="en-US" dirty="0"/>
              <a:t>Before going to Fine tuning we must have a labeled dataset for sentence similarity.  </a:t>
            </a:r>
          </a:p>
          <a:p>
            <a:r>
              <a:rPr lang="en-US" dirty="0"/>
              <a:t>…..The freely available dataset for sentence similarity in news articles which I was able to find is the STSB dataset. </a:t>
            </a:r>
          </a:p>
          <a:p>
            <a:r>
              <a:rPr lang="en-US" dirty="0"/>
              <a:t>STSB contains pair of sentence from various forum post and news with corresponding similarity score. This dataset is fed to </a:t>
            </a:r>
            <a:r>
              <a:rPr lang="en-US" dirty="0" err="1"/>
              <a:t>AugsBERT</a:t>
            </a:r>
            <a:r>
              <a:rPr lang="en-US" dirty="0"/>
              <a:t> pipeline to fine-tune the bi-encoder model.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described in </a:t>
            </a:r>
            <a:r>
              <a:rPr lang="en-US" dirty="0" err="1"/>
              <a:t>AugsBERT</a:t>
            </a:r>
            <a:r>
              <a:rPr lang="en-US" dirty="0"/>
              <a:t> is , ……STSB dataset is the Gold data which is used to train cross encoder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sentences are then recombined and sampled to create silver dataset labeled using cross encoder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Bi-encoder model is then trained on this gold and silver dataset with cosine similarity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fine tuned bi encoder model is then fed with article from ROKIN dataset</a:t>
            </a:r>
          </a:p>
          <a:p>
            <a:r>
              <a:rPr lang="en-US" dirty="0"/>
              <a:t>…… create vector embeddings of each </a:t>
            </a:r>
            <a:r>
              <a:rPr lang="en-US" dirty="0" err="1"/>
              <a:t>articels</a:t>
            </a:r>
            <a:r>
              <a:rPr lang="en-US" dirty="0"/>
              <a:t>. This vectors will generate a semantic vector space for our article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semantic space, the distance among vectors represents the semantic similarity between the articles.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similar articles will be embedded close together</a:t>
            </a:r>
          </a:p>
          <a:p>
            <a:endParaRPr lang="en-US" dirty="0"/>
          </a:p>
          <a:p>
            <a:r>
              <a:rPr lang="en-US" dirty="0"/>
              <a:t>=====</a:t>
            </a:r>
          </a:p>
          <a:p>
            <a:r>
              <a:rPr lang="en-US" b="0" i="0" dirty="0">
                <a:solidFill>
                  <a:srgbClr val="404040"/>
                </a:solidFill>
                <a:effectLst/>
                <a:latin typeface="Lato"/>
              </a:rPr>
              <a:t> Semantic Search sampling using pretrained SBERT model for retrieving to pk</a:t>
            </a:r>
            <a:endParaRPr lang="en-US" dirty="0"/>
          </a:p>
          <a:p>
            <a:r>
              <a:rPr lang="en-US" dirty="0"/>
              <a:t>For every sentence in gold , a sentence is taken and top 3 was selected from list</a:t>
            </a:r>
          </a:p>
          <a:p>
            <a:r>
              <a:rPr lang="en-US" b="0" i="0" dirty="0" err="1">
                <a:solidFill>
                  <a:srgbClr val="E74C3C"/>
                </a:solidFill>
                <a:effectLst/>
                <a:latin typeface="SFMono-Regular"/>
              </a:rPr>
              <a:t>CosineSimilarityLoss</a:t>
            </a:r>
            <a:r>
              <a:rPr lang="en-US" b="0" i="0" dirty="0">
                <a:solidFill>
                  <a:srgbClr val="E74C3C"/>
                </a:solidFill>
                <a:effectLst/>
                <a:latin typeface="SFMono-Regular"/>
              </a:rPr>
              <a:t>: </a:t>
            </a:r>
            <a:r>
              <a:rPr lang="en-US" b="1" i="0" dirty="0">
                <a:solidFill>
                  <a:srgbClr val="CECAC3"/>
                </a:solidFill>
                <a:effectLst/>
                <a:latin typeface="charter"/>
              </a:rPr>
              <a:t>It is thus a judgment of orientation and not magnitude</a:t>
            </a:r>
            <a:endParaRPr lang="en-US" dirty="0"/>
          </a:p>
          <a:p>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10</a:t>
            </a:fld>
            <a:endParaRPr lang="de-DE"/>
          </a:p>
        </p:txBody>
      </p:sp>
    </p:spTree>
    <p:extLst>
      <p:ext uri="{BB962C8B-B14F-4D97-AF65-F5344CB8AC3E}">
        <p14:creationId xmlns:p14="http://schemas.microsoft.com/office/powerpoint/2010/main" val="334116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dimensionality of vectors produced from our model is of size 512.</a:t>
            </a:r>
          </a:p>
          <a:p>
            <a:r>
              <a:rPr lang="en-US" dirty="0"/>
              <a:t>…..Which result in high dim problems such as ,sparce space of embeddings(difficult to cluster), and high computational cost for processing.</a:t>
            </a:r>
          </a:p>
          <a:p>
            <a:endParaRPr lang="en-US" dirty="0"/>
          </a:p>
          <a:p>
            <a:r>
              <a:rPr lang="en-US" dirty="0"/>
              <a:t>…..Hence UMAP dimensionality reduction was applied on theses embeddings.</a:t>
            </a:r>
          </a:p>
          <a:p>
            <a:r>
              <a:rPr lang="en-US" dirty="0"/>
              <a:t>UMAP is a novel manifold learning technique for dimension reduction. </a:t>
            </a:r>
          </a:p>
          <a:p>
            <a:r>
              <a:rPr lang="en-US" dirty="0"/>
              <a:t>It is constructed from a theoretical framework based in Riemannian geometry and graph topology</a:t>
            </a:r>
          </a:p>
          <a:p>
            <a:endParaRPr lang="en-US" b="1" dirty="0"/>
          </a:p>
          <a:p>
            <a:r>
              <a:rPr lang="en-US" b="0" dirty="0"/>
              <a:t>…..The adv of </a:t>
            </a:r>
            <a:r>
              <a:rPr lang="en-US" b="0" dirty="0" err="1"/>
              <a:t>umap</a:t>
            </a:r>
            <a:r>
              <a:rPr lang="en-US" b="0" dirty="0"/>
              <a:t> is</a:t>
            </a:r>
          </a:p>
          <a:p>
            <a:r>
              <a:rPr lang="en-US" b="1" dirty="0"/>
              <a:t>- According to author its faster and produces better embeddings than PCA and TSNE</a:t>
            </a:r>
          </a:p>
          <a:p>
            <a:pPr marL="0" indent="0">
              <a:buFontTx/>
              <a:buNone/>
            </a:pPr>
            <a:r>
              <a:rPr lang="en-US" b="1" dirty="0"/>
              <a:t>- Ability to maintain local and global structure of embeddings after </a:t>
            </a:r>
            <a:r>
              <a:rPr lang="en-US" b="1" dirty="0" err="1"/>
              <a:t>dimenionality</a:t>
            </a:r>
            <a:r>
              <a:rPr lang="en-US" b="1" dirty="0"/>
              <a:t> reduction. Which can help to retrieve the embedding integrity in the database</a:t>
            </a:r>
          </a:p>
          <a:p>
            <a:pPr marL="171450" indent="-171450">
              <a:buFontTx/>
              <a:buChar char="-"/>
            </a:pPr>
            <a:endParaRPr lang="en-US" b="1" dirty="0"/>
          </a:p>
          <a:p>
            <a:pPr marL="0" indent="0">
              <a:buFontTx/>
              <a:buNone/>
            </a:pPr>
            <a:r>
              <a:rPr lang="en-US" b="0" dirty="0"/>
              <a:t>….. The dimension is reduced to 5 and manifold was created using 15 neighborhood points. And in order to prevent tight packing a min distance of 0.01 was also given </a:t>
            </a:r>
          </a:p>
          <a:p>
            <a:pPr marL="0" indent="0">
              <a:buFontTx/>
              <a:buNone/>
            </a:pPr>
            <a:endParaRPr lang="en-US" b="0" dirty="0"/>
          </a:p>
          <a:p>
            <a:pPr marL="0" indent="0">
              <a:buFontTx/>
              <a:buNone/>
            </a:pPr>
            <a:r>
              <a:rPr lang="en-US" b="0" dirty="0"/>
              <a:t>=======</a:t>
            </a:r>
          </a:p>
          <a:p>
            <a:pPr marL="0" indent="0">
              <a:buFontTx/>
              <a:buNone/>
            </a:pPr>
            <a:r>
              <a:rPr lang="en-US" b="0" dirty="0"/>
              <a:t>Manifold can handle non-linear relation in data.</a:t>
            </a:r>
          </a:p>
          <a:p>
            <a:pPr marL="0" indent="0">
              <a:buFontTx/>
              <a:buNone/>
            </a:pPr>
            <a:r>
              <a:rPr lang="en-US" b="0" dirty="0" err="1"/>
              <a:t>Tsne</a:t>
            </a:r>
            <a:r>
              <a:rPr lang="en-US" b="0" dirty="0"/>
              <a:t> also ,</a:t>
            </a:r>
            <a:r>
              <a:rPr lang="en-US" b="0" dirty="0" err="1"/>
              <a:t>amifold</a:t>
            </a:r>
            <a:r>
              <a:rPr lang="en-US" b="0" dirty="0"/>
              <a:t>, but scalability issue(also plain grad descent and stochastic gradient </a:t>
            </a:r>
            <a:r>
              <a:rPr lang="en-US" b="0" dirty="0" err="1"/>
              <a:t>desent</a:t>
            </a:r>
            <a:r>
              <a:rPr lang="en-US" b="0" dirty="0"/>
              <a:t>)</a:t>
            </a:r>
          </a:p>
          <a:p>
            <a:pPr marL="0" indent="0">
              <a:buFontTx/>
              <a:buNone/>
            </a:pPr>
            <a:r>
              <a:rPr lang="en-US" b="0" dirty="0"/>
              <a:t>(only local vs global structure </a:t>
            </a:r>
            <a:r>
              <a:rPr lang="en-US" b="0" dirty="0" err="1"/>
              <a:t>preservance</a:t>
            </a:r>
            <a:r>
              <a:rPr lang="en-US" b="0" dirty="0"/>
              <a:t>)</a:t>
            </a:r>
          </a:p>
        </p:txBody>
      </p:sp>
      <p:sp>
        <p:nvSpPr>
          <p:cNvPr id="4" name="Slide Number Placeholder 3"/>
          <p:cNvSpPr>
            <a:spLocks noGrp="1"/>
          </p:cNvSpPr>
          <p:nvPr>
            <p:ph type="sldNum" sz="quarter" idx="5"/>
          </p:nvPr>
        </p:nvSpPr>
        <p:spPr/>
        <p:txBody>
          <a:bodyPr/>
          <a:lstStyle/>
          <a:p>
            <a:fld id="{20A32A09-A8F9-4844-A50B-996B9FD8E092}" type="slidenum">
              <a:rPr lang="de-DE" smtClean="0"/>
              <a:pPr/>
              <a:t>11</a:t>
            </a:fld>
            <a:endParaRPr lang="de-DE"/>
          </a:p>
        </p:txBody>
      </p:sp>
    </p:spTree>
    <p:extLst>
      <p:ext uri="{BB962C8B-B14F-4D97-AF65-F5344CB8AC3E}">
        <p14:creationId xmlns:p14="http://schemas.microsoft.com/office/powerpoint/2010/main" val="411244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865"/>
                </a:solidFill>
              </a:rPr>
              <a:t>…..In the new reduced dimension, a dense cluster of vectors correspond to articles with similar topic. So high density of points corresponds to higher probability of underlying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865"/>
                </a:solidFill>
              </a:rPr>
              <a:t>So based on this assumptions, density based clustering algorithm is used for extracting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3865"/>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865"/>
                </a:solidFill>
              </a:rPr>
              <a:t>…..HDBSCAN is one such algorithm that find local cluster of dense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865"/>
                </a:solidFill>
              </a:rPr>
              <a:t>(</a:t>
            </a:r>
            <a:r>
              <a:rPr lang="en-US" dirty="0" err="1">
                <a:solidFill>
                  <a:srgbClr val="003865"/>
                </a:solidFill>
              </a:rPr>
              <a:t>Heirachical</a:t>
            </a:r>
            <a:r>
              <a:rPr lang="en-US" dirty="0">
                <a:solidFill>
                  <a:srgbClr val="003865"/>
                </a:solidFill>
              </a:rPr>
              <a:t> clustering </a:t>
            </a:r>
            <a:r>
              <a:rPr lang="en-US" dirty="0" err="1">
                <a:solidFill>
                  <a:srgbClr val="003865"/>
                </a:solidFill>
              </a:rPr>
              <a:t>alg</a:t>
            </a:r>
            <a:r>
              <a:rPr lang="en-US" dirty="0">
                <a:solidFill>
                  <a:srgbClr val="003865"/>
                </a:solidFill>
              </a:rPr>
              <a:t> using min spanning tree to maximize stability of cluster)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3865"/>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865"/>
                </a:solidFill>
              </a:rPr>
              <a:t> …..</a:t>
            </a:r>
            <a:r>
              <a:rPr lang="en-US" dirty="0"/>
              <a:t>It provides several pros to our particular problem: -ability to classify noise, can cluster varying density cluster, and most importantly a unsupervised method that does not require num of clusters in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ROKIN toy dataset, the min num of articles required to consider itself has cluster was set to 25 and 12 nearest neighborhood points were used for estimating the pdf of distribution. With distance threshold of cluster was set to 0.3</a:t>
            </a:r>
          </a:p>
          <a:p>
            <a:endParaRPr lang="en-US" dirty="0"/>
          </a:p>
          <a:p>
            <a:r>
              <a:rPr lang="en-US" dirty="0"/>
              <a:t>==========</a:t>
            </a:r>
          </a:p>
          <a:p>
            <a:pPr algn="l">
              <a:buFont typeface="+mj-lt"/>
              <a:buAutoNum type="arabicPeriod"/>
            </a:pPr>
            <a:r>
              <a:rPr lang="en-US" b="0" i="0" dirty="0">
                <a:solidFill>
                  <a:srgbClr val="404040"/>
                </a:solidFill>
                <a:effectLst/>
                <a:latin typeface="Lato"/>
              </a:rPr>
              <a:t>Transform the space according to the density/sparsity. (</a:t>
            </a:r>
            <a:r>
              <a:rPr lang="en-US" dirty="0"/>
              <a:t>Weighted graph using </a:t>
            </a:r>
            <a:r>
              <a:rPr lang="en-US" b="1" i="0" dirty="0">
                <a:solidFill>
                  <a:srgbClr val="404040"/>
                </a:solidFill>
                <a:effectLst/>
                <a:latin typeface="Lato"/>
              </a:rPr>
              <a:t>mutual reachability distance</a:t>
            </a:r>
            <a:r>
              <a:rPr lang="en-US" b="0" i="0" dirty="0">
                <a:solidFill>
                  <a:srgbClr val="404040"/>
                </a:solidFill>
                <a:effectLst/>
                <a:latin typeface="Lato"/>
              </a:rPr>
              <a:t>)</a:t>
            </a:r>
          </a:p>
          <a:p>
            <a:pPr algn="l">
              <a:buFont typeface="+mj-lt"/>
              <a:buAutoNum type="arabicPeriod"/>
            </a:pPr>
            <a:r>
              <a:rPr lang="en-US" b="0" i="0" dirty="0">
                <a:solidFill>
                  <a:srgbClr val="404040"/>
                </a:solidFill>
                <a:effectLst/>
                <a:latin typeface="Lato"/>
              </a:rPr>
              <a:t>Build the minimum spanning tree of the distance weighted graph.</a:t>
            </a:r>
          </a:p>
          <a:p>
            <a:pPr algn="l">
              <a:buFont typeface="+mj-lt"/>
              <a:buAutoNum type="arabicPeriod"/>
            </a:pPr>
            <a:r>
              <a:rPr lang="en-US" b="0" i="0" dirty="0">
                <a:solidFill>
                  <a:srgbClr val="404040"/>
                </a:solidFill>
                <a:effectLst/>
                <a:latin typeface="Lato"/>
              </a:rPr>
              <a:t>Construct a cluster hierarchy of connected components.</a:t>
            </a:r>
          </a:p>
          <a:p>
            <a:pPr algn="l">
              <a:buFont typeface="+mj-lt"/>
              <a:buAutoNum type="arabicPeriod"/>
            </a:pPr>
            <a:r>
              <a:rPr lang="en-US" b="0" i="0" dirty="0">
                <a:solidFill>
                  <a:srgbClr val="404040"/>
                </a:solidFill>
                <a:effectLst/>
                <a:latin typeface="Lato"/>
              </a:rPr>
              <a:t>Condense the cluster hierarchy based on minimum cluster size.</a:t>
            </a:r>
          </a:p>
          <a:p>
            <a:pPr algn="l">
              <a:buFont typeface="+mj-lt"/>
              <a:buAutoNum type="arabicPeriod"/>
            </a:pPr>
            <a:r>
              <a:rPr lang="en-US" b="0" i="0" dirty="0">
                <a:solidFill>
                  <a:srgbClr val="404040"/>
                </a:solidFill>
                <a:effectLst/>
                <a:latin typeface="Lato"/>
              </a:rPr>
              <a:t>Extract the stable clusters from the condensed tree.</a:t>
            </a:r>
          </a:p>
          <a:p>
            <a:r>
              <a:rPr lang="en-US" dirty="0"/>
              <a:t> </a:t>
            </a:r>
          </a:p>
          <a:p>
            <a:r>
              <a:rPr lang="en-US" b="0" i="0" dirty="0">
                <a:solidFill>
                  <a:srgbClr val="B5AEA4"/>
                </a:solidFill>
                <a:effectLst/>
                <a:latin typeface="arial" panose="020B0604020202020204" pitchFamily="34" charset="0"/>
              </a:rPr>
              <a:t>It extends DBSCAN by converting it into a hierarchical clustering </a:t>
            </a:r>
            <a:r>
              <a:rPr lang="en-US" b="1" i="0" dirty="0">
                <a:solidFill>
                  <a:srgbClr val="A9A297"/>
                </a:solidFill>
                <a:effectLst/>
                <a:latin typeface="arial" panose="020B0604020202020204" pitchFamily="34" charset="0"/>
              </a:rPr>
              <a:t>algorithm</a:t>
            </a:r>
            <a:r>
              <a:rPr lang="en-US" b="0" i="0" dirty="0">
                <a:solidFill>
                  <a:srgbClr val="B5AEA4"/>
                </a:solidFill>
                <a:effectLst/>
                <a:latin typeface="arial" panose="020B0604020202020204" pitchFamily="34" charset="0"/>
              </a:rPr>
              <a:t>, and then using a technique to extract a flat clustering based in the stability of clusters. allow varying density clusters.</a:t>
            </a:r>
            <a:endParaRPr lang="en-US" dirty="0"/>
          </a:p>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12</a:t>
            </a:fld>
            <a:endParaRPr lang="de-DE"/>
          </a:p>
        </p:txBody>
      </p:sp>
    </p:spTree>
    <p:extLst>
      <p:ext uri="{BB962C8B-B14F-4D97-AF65-F5344CB8AC3E}">
        <p14:creationId xmlns:p14="http://schemas.microsoft.com/office/powerpoint/2010/main" val="4117238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all the articles with similar topic are clustered, they need to be further condensed to </a:t>
            </a:r>
            <a:r>
              <a:rPr lang="en-US" dirty="0" err="1"/>
              <a:t>keyphrases</a:t>
            </a:r>
            <a:r>
              <a:rPr lang="en-US" dirty="0"/>
              <a:t> or trends that </a:t>
            </a:r>
            <a:r>
              <a:rPr lang="en-US" dirty="0">
                <a:solidFill>
                  <a:srgbClr val="003865"/>
                </a:solidFill>
              </a:rPr>
              <a:t>best represent the cluster.</a:t>
            </a:r>
          </a:p>
          <a:p>
            <a:endParaRPr lang="en-US" dirty="0"/>
          </a:p>
          <a:p>
            <a:r>
              <a:rPr lang="en-US" dirty="0"/>
              <a:t>…..For this a ranking algorithm: </a:t>
            </a:r>
            <a:r>
              <a:rPr lang="en-US" dirty="0" err="1"/>
              <a:t>TextRank</a:t>
            </a:r>
            <a:r>
              <a:rPr lang="en-US" dirty="0"/>
              <a:t> is used.</a:t>
            </a:r>
          </a:p>
          <a:p>
            <a:r>
              <a:rPr lang="en-US" b="0" i="0" dirty="0">
                <a:solidFill>
                  <a:srgbClr val="D3CFC9"/>
                </a:solidFill>
                <a:effectLst/>
                <a:latin typeface="arial" panose="020B0604020202020204" pitchFamily="34" charset="0"/>
              </a:rPr>
              <a:t>(its graph-based ranking model used to rank words.)</a:t>
            </a:r>
          </a:p>
          <a:p>
            <a:endParaRPr lang="en-US" dirty="0"/>
          </a:p>
          <a:p>
            <a:r>
              <a:rPr lang="en-US" dirty="0"/>
              <a:t>…..It works by creating a graph, based on words(no stop words) weighted by word count. Words are linked based on </a:t>
            </a:r>
            <a:r>
              <a:rPr lang="en-US" dirty="0" err="1"/>
              <a:t>thier</a:t>
            </a:r>
            <a:r>
              <a:rPr lang="en-US" dirty="0"/>
              <a:t> co-</a:t>
            </a:r>
            <a:r>
              <a:rPr lang="en-US" dirty="0" err="1"/>
              <a:t>ocurance</a:t>
            </a:r>
            <a:endParaRPr lang="en-US" dirty="0"/>
          </a:p>
          <a:p>
            <a:r>
              <a:rPr lang="en-US" dirty="0"/>
              <a:t>The ranking </a:t>
            </a:r>
            <a:r>
              <a:rPr lang="en-US" dirty="0" err="1"/>
              <a:t>alg</a:t>
            </a:r>
            <a:r>
              <a:rPr lang="en-US" dirty="0"/>
              <a:t> is given by equation….</a:t>
            </a:r>
          </a:p>
          <a:p>
            <a:endParaRPr lang="en-US" dirty="0"/>
          </a:p>
          <a:p>
            <a:r>
              <a:rPr lang="en-US" dirty="0"/>
              <a:t>As we can see, the rank depends on number of inbound and outbound links, so higher score is given for phrase with max number of connections with other phrases, </a:t>
            </a:r>
            <a:r>
              <a:rPr lang="en-US" dirty="0" err="1"/>
              <a:t>ie</a:t>
            </a:r>
            <a:r>
              <a:rPr lang="en-US" dirty="0"/>
              <a:t> the common phrase.</a:t>
            </a:r>
          </a:p>
          <a:p>
            <a:endParaRPr lang="en-US" dirty="0"/>
          </a:p>
          <a:p>
            <a:r>
              <a:rPr lang="en-US" b="0" i="0" dirty="0">
                <a:solidFill>
                  <a:srgbClr val="D3CFC9"/>
                </a:solidFill>
                <a:effectLst/>
                <a:latin typeface="arial" panose="020B0604020202020204" pitchFamily="34" charset="0"/>
              </a:rPr>
              <a:t>=======</a:t>
            </a:r>
          </a:p>
          <a:p>
            <a:r>
              <a:rPr lang="en-US" b="0" i="0" dirty="0">
                <a:solidFill>
                  <a:srgbClr val="D3CFC9"/>
                </a:solidFill>
                <a:effectLst/>
                <a:latin typeface="arial" panose="020B0604020202020204" pitchFamily="34" charset="0"/>
              </a:rPr>
              <a:t>The basic idea implemented by a graph-based ranking model is that of voting or recommendation. When one vertex links to another one, it is basically casting a vote for that vertex. The higher the number of votes cast for a vertex, the higher the importance of that vertex.</a:t>
            </a: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13</a:t>
            </a:fld>
            <a:endParaRPr lang="de-DE"/>
          </a:p>
        </p:txBody>
      </p:sp>
    </p:spTree>
    <p:extLst>
      <p:ext uri="{BB962C8B-B14F-4D97-AF65-F5344CB8AC3E}">
        <p14:creationId xmlns:p14="http://schemas.microsoft.com/office/powerpoint/2010/main" val="2376478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3865"/>
                </a:solidFill>
              </a:rPr>
              <a:t>Embedding is be Visualize by reducing it to 2d and color coding every clusters. There are 23 clusters in total and as you can see the clusters are</a:t>
            </a:r>
          </a:p>
          <a:p>
            <a:r>
              <a:rPr lang="en-US" dirty="0">
                <a:solidFill>
                  <a:srgbClr val="003865"/>
                </a:solidFill>
              </a:rPr>
              <a:t>well distinct even in 2d .Light blue points represent noise(points that are not dense enough to be individual cluster). </a:t>
            </a:r>
          </a:p>
          <a:p>
            <a:endParaRPr lang="en-US" dirty="0">
              <a:solidFill>
                <a:srgbClr val="003865"/>
              </a:solidFill>
            </a:endParaRPr>
          </a:p>
          <a:p>
            <a:r>
              <a:rPr lang="en-US" dirty="0">
                <a:solidFill>
                  <a:srgbClr val="003865"/>
                </a:solidFill>
              </a:rPr>
              <a:t>Its also notable that clusters are grouped semantically. </a:t>
            </a:r>
            <a:r>
              <a:rPr lang="en-US" dirty="0"/>
              <a:t>For example the bottom clusters</a:t>
            </a:r>
          </a:p>
          <a:p>
            <a:r>
              <a:rPr lang="en-US" dirty="0"/>
              <a:t>….. Represent computer science in general, with individual clusters corresponding to AI, computer processor, cloud and network and so on. </a:t>
            </a:r>
            <a:r>
              <a:rPr lang="en-US" dirty="0" err="1"/>
              <a:t>Tho</a:t>
            </a:r>
            <a:r>
              <a:rPr lang="en-US" dirty="0"/>
              <a:t> they belong to distinct clusters, they were grouped close by, by the algorithm.</a:t>
            </a:r>
          </a:p>
          <a:p>
            <a:endParaRPr lang="en-US" dirty="0"/>
          </a:p>
          <a:p>
            <a:r>
              <a:rPr lang="en-US" dirty="0"/>
              <a:t>…..Similarly the clusters in left correspond to material science, with individual clusters with topics quantum tech, electronics, sensors and so</a:t>
            </a:r>
          </a:p>
          <a:p>
            <a:endParaRPr lang="en-US" dirty="0"/>
          </a:p>
          <a:p>
            <a:r>
              <a:rPr lang="en-US" dirty="0"/>
              <a:t>……The excluded cluster in top left correspond to space topic, with topics related to NASA and </a:t>
            </a:r>
            <a:r>
              <a:rPr lang="en-US" dirty="0" err="1"/>
              <a:t>spaceX</a:t>
            </a:r>
            <a:r>
              <a:rPr lang="en-US" dirty="0"/>
              <a:t>. </a:t>
            </a:r>
          </a:p>
          <a:p>
            <a:endParaRPr lang="en-US" dirty="0"/>
          </a:p>
          <a:p>
            <a:r>
              <a:rPr lang="en-US" dirty="0"/>
              <a:t>Further analysis is done in coming slides</a:t>
            </a:r>
          </a:p>
          <a:p>
            <a:endParaRPr lang="en-US" dirty="0"/>
          </a:p>
          <a:p>
            <a:r>
              <a:rPr lang="en-US" dirty="0"/>
              <a:t>=======</a:t>
            </a:r>
          </a:p>
          <a:p>
            <a:r>
              <a:rPr lang="en-US" dirty="0"/>
              <a:t>Point in middle, artifacts by reducing </a:t>
            </a:r>
            <a:r>
              <a:rPr lang="en-US" dirty="0" err="1"/>
              <a:t>dimen</a:t>
            </a:r>
            <a:r>
              <a:rPr lang="en-US" dirty="0"/>
              <a:t> to 2 for </a:t>
            </a:r>
            <a:r>
              <a:rPr lang="en-US" dirty="0" err="1"/>
              <a:t>visualiz</a:t>
            </a:r>
            <a:r>
              <a:rPr lang="en-US" dirty="0"/>
              <a:t>. </a:t>
            </a:r>
          </a:p>
        </p:txBody>
      </p:sp>
      <p:sp>
        <p:nvSpPr>
          <p:cNvPr id="4" name="Slide Number Placeholder 3"/>
          <p:cNvSpPr>
            <a:spLocks noGrp="1"/>
          </p:cNvSpPr>
          <p:nvPr>
            <p:ph type="sldNum" sz="quarter" idx="5"/>
          </p:nvPr>
        </p:nvSpPr>
        <p:spPr/>
        <p:txBody>
          <a:bodyPr/>
          <a:lstStyle/>
          <a:p>
            <a:fld id="{20A32A09-A8F9-4844-A50B-996B9FD8E092}" type="slidenum">
              <a:rPr lang="de-DE" smtClean="0"/>
              <a:pPr/>
              <a:t>14</a:t>
            </a:fld>
            <a:endParaRPr lang="de-DE"/>
          </a:p>
        </p:txBody>
      </p:sp>
    </p:spTree>
    <p:extLst>
      <p:ext uri="{BB962C8B-B14F-4D97-AF65-F5344CB8AC3E}">
        <p14:creationId xmlns:p14="http://schemas.microsoft.com/office/powerpoint/2010/main" val="412305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cluster distribution.</a:t>
            </a:r>
          </a:p>
          <a:p>
            <a:r>
              <a:rPr lang="en-US" dirty="0"/>
              <a:t>…..First image shows how many article belong to each cluster, we can see the -1 noise has highest. And most major clusters having more than 200 articles in them.</a:t>
            </a:r>
          </a:p>
          <a:p>
            <a:endParaRPr lang="en-US" dirty="0"/>
          </a:p>
          <a:p>
            <a:r>
              <a:rPr lang="en-US" dirty="0"/>
              <a:t>…..In figure 2 the clusters embeddings are reduced to 1d and plotted with date, to see how the distribution of clusters changes with time. We can see some topics like violet and green become prominent in 2020 compared to 2019</a:t>
            </a:r>
          </a:p>
        </p:txBody>
      </p:sp>
      <p:sp>
        <p:nvSpPr>
          <p:cNvPr id="4" name="Slide Number Placeholder 3"/>
          <p:cNvSpPr>
            <a:spLocks noGrp="1"/>
          </p:cNvSpPr>
          <p:nvPr>
            <p:ph type="sldNum" sz="quarter" idx="5"/>
          </p:nvPr>
        </p:nvSpPr>
        <p:spPr/>
        <p:txBody>
          <a:bodyPr/>
          <a:lstStyle/>
          <a:p>
            <a:fld id="{20A32A09-A8F9-4844-A50B-996B9FD8E092}" type="slidenum">
              <a:rPr lang="de-DE" smtClean="0"/>
              <a:pPr/>
              <a:t>15</a:t>
            </a:fld>
            <a:endParaRPr lang="de-DE"/>
          </a:p>
        </p:txBody>
      </p:sp>
    </p:spTree>
    <p:extLst>
      <p:ext uri="{BB962C8B-B14F-4D97-AF65-F5344CB8AC3E}">
        <p14:creationId xmlns:p14="http://schemas.microsoft.com/office/powerpoint/2010/main" val="346293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see which were the dominant topic in the cluster, clusters with largest number of </a:t>
            </a:r>
            <a:r>
              <a:rPr lang="en-US" dirty="0" err="1"/>
              <a:t>articels</a:t>
            </a:r>
            <a:r>
              <a:rPr lang="en-US" dirty="0"/>
              <a:t> in them were selected. From this top clusters, 5 articles are randomly sampled and showed in table</a:t>
            </a:r>
          </a:p>
          <a:p>
            <a:endParaRPr lang="en-US" dirty="0"/>
          </a:p>
          <a:p>
            <a:r>
              <a:rPr lang="en-US" dirty="0"/>
              <a:t>Mostly, general topic on all </a:t>
            </a:r>
            <a:r>
              <a:rPr lang="en-US" dirty="0" err="1"/>
              <a:t>articels</a:t>
            </a:r>
            <a:r>
              <a:rPr lang="en-US" dirty="0"/>
              <a:t> are coherent</a:t>
            </a:r>
          </a:p>
          <a:p>
            <a:r>
              <a:rPr lang="en-US" dirty="0"/>
              <a:t>like</a:t>
            </a:r>
          </a:p>
          <a:p>
            <a:r>
              <a:rPr lang="en-US" dirty="0"/>
              <a:t>Cluster 15 is about manger-employee relation and skill and talent</a:t>
            </a:r>
          </a:p>
          <a:p>
            <a:r>
              <a:rPr lang="en-US" dirty="0"/>
              <a:t>  - 23 talks about market and decision makers like directors and president</a:t>
            </a:r>
          </a:p>
          <a:p>
            <a:pPr marL="171450" indent="-171450">
              <a:buFontTx/>
              <a:buChar char="-"/>
            </a:pPr>
            <a:r>
              <a:rPr lang="en-US" dirty="0"/>
              <a:t>1 discusses on Health care and </a:t>
            </a:r>
            <a:r>
              <a:rPr lang="en-US" dirty="0" err="1"/>
              <a:t>covid</a:t>
            </a:r>
            <a:endParaRPr lang="en-US" dirty="0"/>
          </a:p>
          <a:p>
            <a:pPr marL="171450" indent="-171450">
              <a:buFontTx/>
              <a:buChar char="-"/>
            </a:pPr>
            <a:r>
              <a:rPr lang="en-US" dirty="0"/>
              <a:t>8 has articles about Compute processing like FPGA, CPU cores</a:t>
            </a:r>
          </a:p>
          <a:p>
            <a:pPr marL="171450" indent="-171450">
              <a:buFontTx/>
              <a:buChar char="-"/>
            </a:pPr>
            <a:r>
              <a:rPr lang="en-US" dirty="0"/>
              <a:t>3 is about Robots and automation</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also important to note there are some outlier articles, like in cluster 8 which is about computer processing, has one article is about ‘network protocol’. But mostly the clustering has done a good job in aggregating articles.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16</a:t>
            </a:fld>
            <a:endParaRPr lang="de-DE"/>
          </a:p>
        </p:txBody>
      </p:sp>
    </p:spTree>
    <p:extLst>
      <p:ext uri="{BB962C8B-B14F-4D97-AF65-F5344CB8AC3E}">
        <p14:creationId xmlns:p14="http://schemas.microsoft.com/office/powerpoint/2010/main" val="1740902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analyzing the top clusters and their related articles now we can analyze how cluster trendiness varies for this top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shows top 10 clusters and their variation in trend score from 2019 to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there are some topics that has grown in value while some has lost its trend score. But its interesting to note a huge jump for cluster 1 and a detailed </a:t>
            </a:r>
            <a:r>
              <a:rPr lang="en-US" dirty="0" err="1"/>
              <a:t>anlayzis</a:t>
            </a:r>
            <a:r>
              <a:rPr lang="en-US" dirty="0"/>
              <a:t> for cluster 1 shows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change in trend score from dec-Jan 2020. So the cluster 1 was pretty much absent until Nov 2019 and started growing specifically in dec 2019 and </a:t>
            </a:r>
            <a:r>
              <a:rPr lang="en-US" dirty="0" err="1"/>
              <a:t>jan</a:t>
            </a:r>
            <a:r>
              <a:rPr lang="en-US" dirty="0"/>
              <a:t>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17</a:t>
            </a:fld>
            <a:endParaRPr lang="de-DE"/>
          </a:p>
        </p:txBody>
      </p:sp>
    </p:spTree>
    <p:extLst>
      <p:ext uri="{BB962C8B-B14F-4D97-AF65-F5344CB8AC3E}">
        <p14:creationId xmlns:p14="http://schemas.microsoft.com/office/powerpoint/2010/main" val="178237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getting a detailed understanding of result lets check the trending keywords related to these top clusters</a:t>
            </a:r>
          </a:p>
          <a:p>
            <a:endParaRPr lang="en-US" dirty="0"/>
          </a:p>
          <a:p>
            <a:endParaRPr lang="en-US" dirty="0"/>
          </a:p>
          <a:p>
            <a:r>
              <a:rPr lang="en-US" dirty="0"/>
              <a:t>…..The next table shows how our previous </a:t>
            </a:r>
            <a:r>
              <a:rPr lang="en-US" dirty="0" err="1"/>
              <a:t>boomin</a:t>
            </a:r>
            <a:r>
              <a:rPr lang="en-US" dirty="0"/>
              <a:t> cluster 1 </a:t>
            </a:r>
            <a:r>
              <a:rPr lang="en-US" dirty="0" err="1"/>
              <a:t>evolove</a:t>
            </a:r>
            <a:r>
              <a:rPr lang="en-US" dirty="0"/>
              <a:t> over time.</a:t>
            </a:r>
          </a:p>
          <a:p>
            <a:r>
              <a:rPr lang="en-US" dirty="0"/>
              <a:t>At </a:t>
            </a:r>
            <a:r>
              <a:rPr lang="en-US" dirty="0" err="1"/>
              <a:t>beginin</a:t>
            </a:r>
            <a:r>
              <a:rPr lang="en-US" dirty="0"/>
              <a:t> general health care phrases like food, pain and immune system, but then by 2020 it becomes about COVID which explains why the cluster had grown in trend in our previous chart. </a:t>
            </a:r>
          </a:p>
          <a:p>
            <a:endParaRPr lang="en-US" dirty="0"/>
          </a:p>
          <a:p>
            <a:r>
              <a:rPr lang="en-US" dirty="0"/>
              <a:t>We can also se the gradual shift in trends, like in 2020H1 it was </a:t>
            </a:r>
            <a:r>
              <a:rPr lang="en-US" dirty="0" err="1"/>
              <a:t>covid</a:t>
            </a:r>
            <a:r>
              <a:rPr lang="en-US" dirty="0"/>
              <a:t> pandemic and tracking but in 2020 H2 trends like testing and air </a:t>
            </a:r>
            <a:r>
              <a:rPr lang="en-US" dirty="0" err="1"/>
              <a:t>filteration</a:t>
            </a:r>
            <a:r>
              <a:rPr lang="en-US" dirty="0"/>
              <a:t> also pops up</a:t>
            </a:r>
          </a:p>
        </p:txBody>
      </p:sp>
      <p:sp>
        <p:nvSpPr>
          <p:cNvPr id="4" name="Slide Number Placeholder 3"/>
          <p:cNvSpPr>
            <a:spLocks noGrp="1"/>
          </p:cNvSpPr>
          <p:nvPr>
            <p:ph type="sldNum" sz="quarter" idx="5"/>
          </p:nvPr>
        </p:nvSpPr>
        <p:spPr/>
        <p:txBody>
          <a:bodyPr/>
          <a:lstStyle/>
          <a:p>
            <a:fld id="{20A32A09-A8F9-4844-A50B-996B9FD8E092}" type="slidenum">
              <a:rPr lang="de-DE" smtClean="0"/>
              <a:pPr/>
              <a:t>18</a:t>
            </a:fld>
            <a:endParaRPr lang="de-DE"/>
          </a:p>
        </p:txBody>
      </p:sp>
    </p:spTree>
    <p:extLst>
      <p:ext uri="{BB962C8B-B14F-4D97-AF65-F5344CB8AC3E}">
        <p14:creationId xmlns:p14="http://schemas.microsoft.com/office/powerpoint/2010/main" val="3702925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Unsupervised learning so intrinsic measures like </a:t>
            </a:r>
            <a:r>
              <a:rPr lang="en-US" dirty="0" err="1"/>
              <a:t>sillhote</a:t>
            </a:r>
            <a:r>
              <a:rPr lang="en-US" dirty="0"/>
              <a:t> and </a:t>
            </a:r>
            <a:r>
              <a:rPr lang="en-US" dirty="0" err="1"/>
              <a:t>davies</a:t>
            </a:r>
            <a:r>
              <a:rPr lang="en-US" dirty="0"/>
              <a:t> </a:t>
            </a:r>
            <a:r>
              <a:rPr lang="en-US" dirty="0" err="1"/>
              <a:t>bouldin</a:t>
            </a:r>
            <a:r>
              <a:rPr lang="en-US" dirty="0"/>
              <a:t> index are used. </a:t>
            </a:r>
          </a:p>
          <a:p>
            <a:endParaRPr lang="en-US" dirty="0"/>
          </a:p>
          <a:p>
            <a:r>
              <a:rPr lang="en-US" dirty="0"/>
              <a:t>intrinsic measures doesn’t always give a good metric for cluster quality. These metrics give high score for configurations with less number of clusters, so if we merge all clusters and </a:t>
            </a:r>
            <a:r>
              <a:rPr lang="en-US" dirty="0" err="1"/>
              <a:t>toatal</a:t>
            </a:r>
            <a:r>
              <a:rPr lang="en-US" dirty="0"/>
              <a:t> num clusters are say 3, it gives better score than 20 </a:t>
            </a:r>
            <a:r>
              <a:rPr lang="en-US" dirty="0" err="1"/>
              <a:t>clsuters</a:t>
            </a:r>
            <a:r>
              <a:rPr lang="en-US" dirty="0"/>
              <a:t>. Which does not reflect the actual cluster quality</a:t>
            </a:r>
          </a:p>
          <a:p>
            <a:endParaRPr lang="en-US" dirty="0"/>
          </a:p>
          <a:p>
            <a:r>
              <a:rPr lang="en-US" dirty="0"/>
              <a:t> So other indications such as  # cluster and noise ratio were also used for optimal hyper parameter tuning. </a:t>
            </a:r>
          </a:p>
          <a:p>
            <a:endParaRPr lang="en-US" dirty="0"/>
          </a:p>
          <a:p>
            <a:r>
              <a:rPr lang="en-US" dirty="0"/>
              <a:t>……Figure shows how the noise ratio changes with core distance in clustering. The larger the value of core </a:t>
            </a:r>
            <a:r>
              <a:rPr lang="en-US" dirty="0" err="1"/>
              <a:t>dist</a:t>
            </a:r>
            <a:r>
              <a:rPr lang="en-US" dirty="0"/>
              <a:t> you provide, the more conservative the clustering is  </a:t>
            </a:r>
            <a:r>
              <a:rPr lang="en-US" dirty="0" err="1"/>
              <a:t>ie</a:t>
            </a:r>
            <a:r>
              <a:rPr lang="en-US" dirty="0"/>
              <a:t> more points will be declared as noise, and clusters will be restricted to progressively more dense areas. and the wedge at which were it produces min noise was selected.</a:t>
            </a:r>
          </a:p>
          <a:p>
            <a:endParaRPr lang="en-US" dirty="0"/>
          </a:p>
          <a:p>
            <a:r>
              <a:rPr lang="en-US" dirty="0"/>
              <a:t>…..The confidence of HDBSCAN algorithm in assigning clusters can be evaluated using outlier score. Figure shows the distribution of outlier score in the experiment. Looking at the distribution, more than 80% of </a:t>
            </a:r>
            <a:r>
              <a:rPr lang="en-US" dirty="0" err="1"/>
              <a:t>articels</a:t>
            </a:r>
            <a:r>
              <a:rPr lang="en-US" dirty="0"/>
              <a:t> were clustered with high confidence.</a:t>
            </a:r>
          </a:p>
          <a:p>
            <a:endParaRPr lang="en-US" dirty="0"/>
          </a:p>
          <a:p>
            <a:endParaRPr lang="en-US" dirty="0"/>
          </a:p>
          <a:p>
            <a:r>
              <a:rPr lang="en-US" dirty="0"/>
              <a:t>-------------</a:t>
            </a:r>
          </a:p>
          <a:p>
            <a:r>
              <a:rPr lang="en-US" dirty="0"/>
              <a:t>all score s low for these indexes, this is because noise points were also used</a:t>
            </a:r>
          </a:p>
          <a:p>
            <a:r>
              <a:rPr lang="en-US" dirty="0"/>
              <a:t>Sill high the </a:t>
            </a:r>
            <a:r>
              <a:rPr lang="en-US" dirty="0" err="1"/>
              <a:t>beeter</a:t>
            </a:r>
            <a:r>
              <a:rPr lang="en-US" dirty="0"/>
              <a:t> 1- (-1)</a:t>
            </a:r>
          </a:p>
          <a:p>
            <a:r>
              <a:rPr lang="en-US" dirty="0"/>
              <a:t>Davies .</a:t>
            </a:r>
            <a:r>
              <a:rPr lang="en-US" b="0" i="0" dirty="0">
                <a:solidFill>
                  <a:srgbClr val="212529"/>
                </a:solidFill>
                <a:effectLst/>
                <a:latin typeface="-apple-system"/>
              </a:rPr>
              <a:t> The minimum score is zero, with lower values indicating better clustering.</a:t>
            </a:r>
            <a:endParaRPr lang="en-US" dirty="0"/>
          </a:p>
          <a:p>
            <a:r>
              <a:rPr lang="en-US" dirty="0" err="1"/>
              <a:t>Otlier</a:t>
            </a:r>
            <a:r>
              <a:rPr lang="en-US" dirty="0"/>
              <a:t> score: lower means high </a:t>
            </a:r>
            <a:r>
              <a:rPr lang="en-US" dirty="0" err="1"/>
              <a:t>confidense</a:t>
            </a: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19</a:t>
            </a:fld>
            <a:endParaRPr lang="de-DE"/>
          </a:p>
        </p:txBody>
      </p:sp>
    </p:spTree>
    <p:extLst>
      <p:ext uri="{BB962C8B-B14F-4D97-AF65-F5344CB8AC3E}">
        <p14:creationId xmlns:p14="http://schemas.microsoft.com/office/powerpoint/2010/main" val="159019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outline of the presentation.</a:t>
            </a:r>
          </a:p>
          <a:p>
            <a:endParaRPr lang="en-US" dirty="0"/>
          </a:p>
          <a:p>
            <a:r>
              <a:rPr lang="en-US" dirty="0"/>
              <a:t>First section provides motivation for this thesis, then the objective of the work is discussed. The challenges in making such a framework are also addressed at the end.</a:t>
            </a:r>
          </a:p>
          <a:p>
            <a:endParaRPr lang="en-US" dirty="0"/>
          </a:p>
          <a:p>
            <a:r>
              <a:rPr lang="en-US" dirty="0"/>
              <a:t>Next section provides framework architecture that can resolve above mentioned challenges with detailed description of each methods.</a:t>
            </a:r>
          </a:p>
          <a:p>
            <a:endParaRPr lang="en-US" dirty="0"/>
          </a:p>
          <a:p>
            <a:r>
              <a:rPr lang="en-US" dirty="0"/>
              <a:t>The result of the framework is presented and evaluated in next section.</a:t>
            </a:r>
          </a:p>
          <a:p>
            <a:endParaRPr lang="en-US" dirty="0"/>
          </a:p>
          <a:p>
            <a:r>
              <a:rPr lang="en-US" dirty="0"/>
              <a:t>The final section discusses the limitations of current work with possible future works.</a:t>
            </a:r>
          </a:p>
        </p:txBody>
      </p:sp>
      <p:sp>
        <p:nvSpPr>
          <p:cNvPr id="4" name="Slide Number Placeholder 3"/>
          <p:cNvSpPr>
            <a:spLocks noGrp="1"/>
          </p:cNvSpPr>
          <p:nvPr>
            <p:ph type="sldNum" sz="quarter" idx="5"/>
          </p:nvPr>
        </p:nvSpPr>
        <p:spPr/>
        <p:txBody>
          <a:bodyPr/>
          <a:lstStyle/>
          <a:p>
            <a:fld id="{20A32A09-A8F9-4844-A50B-996B9FD8E092}" type="slidenum">
              <a:rPr lang="de-DE" smtClean="0"/>
              <a:pPr/>
              <a:t>2</a:t>
            </a:fld>
            <a:endParaRPr lang="de-DE"/>
          </a:p>
        </p:txBody>
      </p:sp>
    </p:spTree>
    <p:extLst>
      <p:ext uri="{BB962C8B-B14F-4D97-AF65-F5344CB8AC3E}">
        <p14:creationId xmlns:p14="http://schemas.microsoft.com/office/powerpoint/2010/main" val="2520090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discuss some Limitation of the proposed framework</a:t>
            </a:r>
          </a:p>
          <a:p>
            <a:r>
              <a:rPr lang="en-US" dirty="0"/>
              <a:t>Firstly it has token limit cap of transformer model: </a:t>
            </a:r>
            <a:r>
              <a:rPr lang="en-US" dirty="0" err="1"/>
              <a:t>ie</a:t>
            </a:r>
            <a:r>
              <a:rPr lang="en-US" dirty="0"/>
              <a:t> 512 token max. So input seq has to be within this limit. Which is also a reason why I used title only. Though its possible to use full article and use some pooling in average or mean pooling</a:t>
            </a:r>
          </a:p>
          <a:p>
            <a:endParaRPr lang="en-US" dirty="0"/>
          </a:p>
          <a:p>
            <a:r>
              <a:rPr lang="en-US" dirty="0"/>
              <a:t>Another draw back is the number of points classified as Noise. Noise and cluster size goes hand in hand, either we get large cluster and less noise or vice versa. Also the possibility that this noise can refer to emerging trends that is in growing phase and has not enough </a:t>
            </a:r>
            <a:r>
              <a:rPr lang="en-US" dirty="0" err="1"/>
              <a:t>articels</a:t>
            </a:r>
            <a:r>
              <a:rPr lang="en-US" dirty="0"/>
              <a:t> to identify them has individual clusters.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Summary of the proposed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framework leveraged the knowledge from pretrained models and fine tuning the model with domain task for optimal performance. And was able to create a high quality embeddings for </a:t>
            </a:r>
            <a:r>
              <a:rPr lang="en-US" dirty="0" err="1"/>
              <a:t>articels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proposed framework was able to extract topic both with spatial and temporal properties and track topic growth in a completely unsupervised manner.</a:t>
            </a:r>
          </a:p>
          <a:p>
            <a:endParaRPr lang="en-US" dirty="0"/>
          </a:p>
          <a:p>
            <a:r>
              <a:rPr lang="en-US" dirty="0"/>
              <a:t>…..The algorithm can still be improved in many ways. Some of the directions for future work are</a:t>
            </a:r>
          </a:p>
          <a:p>
            <a:pPr marL="171450" indent="-171450">
              <a:buFontTx/>
              <a:buChar char="-"/>
            </a:pPr>
            <a:r>
              <a:rPr lang="en-US" dirty="0"/>
              <a:t>Design the framework to be able to handle stream of incoming news which makes it scalable. </a:t>
            </a:r>
          </a:p>
          <a:p>
            <a:pPr marL="171450" indent="-171450">
              <a:buFontTx/>
              <a:buChar char="-"/>
            </a:pPr>
            <a:r>
              <a:rPr lang="en-US" dirty="0"/>
              <a:t>Fine </a:t>
            </a:r>
            <a:r>
              <a:rPr lang="en-US" dirty="0" err="1"/>
              <a:t>tuhning</a:t>
            </a:r>
            <a:r>
              <a:rPr lang="en-US" dirty="0"/>
              <a:t> with </a:t>
            </a:r>
            <a:r>
              <a:rPr lang="en-US" b="1" dirty="0"/>
              <a:t>tech news corpora </a:t>
            </a:r>
            <a:r>
              <a:rPr lang="en-US" dirty="0"/>
              <a:t>(current dataset contains generic news and not specific to tech news, it misses lot of tech vocabularies and relations- like tesla and </a:t>
            </a:r>
            <a:r>
              <a:rPr lang="en-US" dirty="0" err="1"/>
              <a:t>spaceX</a:t>
            </a:r>
            <a:r>
              <a:rPr lang="en-US" dirty="0"/>
              <a:t>)</a:t>
            </a:r>
          </a:p>
          <a:p>
            <a:pPr marL="171450" indent="-171450">
              <a:buFontTx/>
              <a:buChar char="-"/>
            </a:pPr>
            <a:r>
              <a:rPr lang="en-US" dirty="0"/>
              <a:t>Model clusters in </a:t>
            </a:r>
            <a:r>
              <a:rPr lang="en-US" dirty="0" err="1"/>
              <a:t>sucha</a:t>
            </a:r>
            <a:r>
              <a:rPr lang="en-US" dirty="0"/>
              <a:t> away to track topic drift or maybe topic splits in real time.</a:t>
            </a:r>
          </a:p>
        </p:txBody>
      </p:sp>
      <p:sp>
        <p:nvSpPr>
          <p:cNvPr id="4" name="Slide Number Placeholder 3"/>
          <p:cNvSpPr>
            <a:spLocks noGrp="1"/>
          </p:cNvSpPr>
          <p:nvPr>
            <p:ph type="sldNum" sz="quarter" idx="5"/>
          </p:nvPr>
        </p:nvSpPr>
        <p:spPr/>
        <p:txBody>
          <a:bodyPr/>
          <a:lstStyle/>
          <a:p>
            <a:fld id="{20A32A09-A8F9-4844-A50B-996B9FD8E092}" type="slidenum">
              <a:rPr lang="de-DE" smtClean="0"/>
              <a:pPr/>
              <a:t>20</a:t>
            </a:fld>
            <a:endParaRPr lang="de-DE"/>
          </a:p>
        </p:txBody>
      </p:sp>
    </p:spTree>
    <p:extLst>
      <p:ext uri="{BB962C8B-B14F-4D97-AF65-F5344CB8AC3E}">
        <p14:creationId xmlns:p14="http://schemas.microsoft.com/office/powerpoint/2010/main" val="386470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it, and I hope everybody enjoyed my talk.</a:t>
            </a:r>
          </a:p>
        </p:txBody>
      </p:sp>
      <p:sp>
        <p:nvSpPr>
          <p:cNvPr id="4" name="Slide Number Placeholder 3"/>
          <p:cNvSpPr>
            <a:spLocks noGrp="1"/>
          </p:cNvSpPr>
          <p:nvPr>
            <p:ph type="sldNum" sz="quarter" idx="5"/>
          </p:nvPr>
        </p:nvSpPr>
        <p:spPr/>
        <p:txBody>
          <a:bodyPr/>
          <a:lstStyle/>
          <a:p>
            <a:fld id="{20A32A09-A8F9-4844-A50B-996B9FD8E092}" type="slidenum">
              <a:rPr lang="de-DE" smtClean="0"/>
              <a:pPr/>
              <a:t>21</a:t>
            </a:fld>
            <a:endParaRPr lang="de-DE"/>
          </a:p>
        </p:txBody>
      </p:sp>
    </p:spTree>
    <p:extLst>
      <p:ext uri="{BB962C8B-B14F-4D97-AF65-F5344CB8AC3E}">
        <p14:creationId xmlns:p14="http://schemas.microsoft.com/office/powerpoint/2010/main" val="2749349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cluster 1 </a:t>
            </a:r>
            <a:r>
              <a:rPr lang="en-US" dirty="0" err="1"/>
              <a:t>trediness</a:t>
            </a:r>
            <a:r>
              <a:rPr lang="en-US" dirty="0"/>
              <a:t> </a:t>
            </a:r>
            <a:r>
              <a:rPr lang="en-US" dirty="0" err="1"/>
              <a:t>evolove</a:t>
            </a:r>
            <a:r>
              <a:rPr lang="en-US" dirty="0"/>
              <a:t> over time</a:t>
            </a:r>
          </a:p>
        </p:txBody>
      </p:sp>
      <p:sp>
        <p:nvSpPr>
          <p:cNvPr id="4" name="Slide Number Placeholder 3"/>
          <p:cNvSpPr>
            <a:spLocks noGrp="1"/>
          </p:cNvSpPr>
          <p:nvPr>
            <p:ph type="sldNum" sz="quarter" idx="5"/>
          </p:nvPr>
        </p:nvSpPr>
        <p:spPr/>
        <p:txBody>
          <a:bodyPr/>
          <a:lstStyle/>
          <a:p>
            <a:fld id="{20A32A09-A8F9-4844-A50B-996B9FD8E092}" type="slidenum">
              <a:rPr lang="de-DE" smtClean="0"/>
              <a:pPr/>
              <a:t>22</a:t>
            </a:fld>
            <a:endParaRPr lang="de-DE"/>
          </a:p>
        </p:txBody>
      </p:sp>
    </p:spTree>
    <p:extLst>
      <p:ext uri="{BB962C8B-B14F-4D97-AF65-F5344CB8AC3E}">
        <p14:creationId xmlns:p14="http://schemas.microsoft.com/office/powerpoint/2010/main" val="2654302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23</a:t>
            </a:fld>
            <a:endParaRPr lang="de-DE"/>
          </a:p>
        </p:txBody>
      </p:sp>
    </p:spTree>
    <p:extLst>
      <p:ext uri="{BB962C8B-B14F-4D97-AF65-F5344CB8AC3E}">
        <p14:creationId xmlns:p14="http://schemas.microsoft.com/office/powerpoint/2010/main" val="1395197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12529"/>
                </a:solidFill>
                <a:effectLst/>
                <a:latin typeface="Open Sans"/>
              </a:rPr>
              <a:t>What are the major findings and what do they mean with regard to your research</a:t>
            </a:r>
          </a:p>
          <a:p>
            <a:pPr algn="l">
              <a:buFont typeface="Arial" panose="020B0604020202020204" pitchFamily="34" charset="0"/>
              <a:buChar char="•"/>
            </a:pPr>
            <a:r>
              <a:rPr lang="en-US" b="0" i="0" dirty="0">
                <a:solidFill>
                  <a:srgbClr val="212529"/>
                </a:solidFill>
                <a:effectLst/>
                <a:latin typeface="Open Sans"/>
              </a:rPr>
              <a:t>How do these findings relate to what others have found in the past</a:t>
            </a:r>
          </a:p>
          <a:p>
            <a:pPr algn="l">
              <a:buFont typeface="Arial" panose="020B0604020202020204" pitchFamily="34" charset="0"/>
              <a:buChar char="•"/>
            </a:pPr>
            <a:r>
              <a:rPr lang="en-US" b="0" i="0" dirty="0">
                <a:solidFill>
                  <a:srgbClr val="212529"/>
                </a:solidFill>
                <a:effectLst/>
                <a:latin typeface="Open Sans"/>
              </a:rPr>
              <a:t>How can you explain any unusual or surprising result</a:t>
            </a:r>
          </a:p>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24</a:t>
            </a:fld>
            <a:endParaRPr lang="de-DE"/>
          </a:p>
        </p:txBody>
      </p:sp>
    </p:spTree>
    <p:extLst>
      <p:ext uri="{BB962C8B-B14F-4D97-AF65-F5344CB8AC3E}">
        <p14:creationId xmlns:p14="http://schemas.microsoft.com/office/powerpoint/2010/main" val="3322193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results are combined to </a:t>
            </a:r>
            <a:r>
              <a:rPr lang="en-US" dirty="0" err="1"/>
              <a:t>dataframe</a:t>
            </a:r>
            <a:r>
              <a:rPr lang="en-US" dirty="0"/>
              <a:t> n </a:t>
            </a:r>
          </a:p>
          <a:p>
            <a:r>
              <a:rPr lang="en-US" dirty="0"/>
              <a:t>- converted to time series by </a:t>
            </a:r>
            <a:r>
              <a:rPr lang="en-US" dirty="0" err="1"/>
              <a:t>bining</a:t>
            </a:r>
            <a:r>
              <a:rPr lang="en-US" dirty="0"/>
              <a:t> to time interval</a:t>
            </a:r>
          </a:p>
          <a:p>
            <a:pPr marL="171450" indent="-171450">
              <a:buFontTx/>
              <a:buChar char="-"/>
            </a:pPr>
            <a:r>
              <a:rPr lang="en-US" dirty="0"/>
              <a:t>Indexed for fast search</a:t>
            </a:r>
          </a:p>
          <a:p>
            <a:pPr marL="171450" indent="-171450">
              <a:buFontTx/>
              <a:buChar char="-"/>
            </a:pPr>
            <a:endParaRPr lang="en-US" dirty="0"/>
          </a:p>
          <a:p>
            <a:pPr marL="171450" indent="-171450">
              <a:buFontTx/>
              <a:buChar char="-"/>
            </a:pPr>
            <a:r>
              <a:rPr lang="en-US" dirty="0"/>
              <a:t>Interval-2w can be tweaked according to need</a:t>
            </a:r>
          </a:p>
          <a:p>
            <a:pPr marL="171450" indent="-171450">
              <a:buFontTx/>
              <a:buChar char="-"/>
            </a:pPr>
            <a:r>
              <a:rPr lang="en-US" dirty="0"/>
              <a:t>FAISS to any </a:t>
            </a:r>
            <a:r>
              <a:rPr lang="en-US" dirty="0" err="1"/>
              <a:t>othe</a:t>
            </a:r>
            <a:r>
              <a:rPr lang="en-US" dirty="0"/>
              <a:t> hashing can also be used</a:t>
            </a:r>
          </a:p>
          <a:p>
            <a:pPr marL="171450" indent="-171450">
              <a:buFontTx/>
              <a:buChar char="-"/>
            </a:pPr>
            <a:r>
              <a:rPr lang="en-US" dirty="0"/>
              <a:t>---</a:t>
            </a:r>
          </a:p>
          <a:p>
            <a:r>
              <a:rPr lang="en-US" dirty="0"/>
              <a:t>Cluster info stored as DF using a multi index- based on time-interval</a:t>
            </a:r>
          </a:p>
          <a:p>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26</a:t>
            </a:fld>
            <a:endParaRPr lang="de-DE"/>
          </a:p>
        </p:txBody>
      </p:sp>
    </p:spTree>
    <p:extLst>
      <p:ext uri="{BB962C8B-B14F-4D97-AF65-F5344CB8AC3E}">
        <p14:creationId xmlns:p14="http://schemas.microsoft.com/office/powerpoint/2010/main" val="3072433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 from clustering and </a:t>
            </a:r>
            <a:r>
              <a:rPr lang="en-US" b="1" dirty="0"/>
              <a:t>manually labeled topics</a:t>
            </a:r>
            <a:r>
              <a:rPr lang="en-US" dirty="0"/>
              <a:t>.</a:t>
            </a:r>
          </a:p>
          <a:p>
            <a:r>
              <a:rPr lang="en-US" dirty="0"/>
              <a:t>The clustering is robust and coherent </a:t>
            </a:r>
            <a:r>
              <a:rPr lang="en-US" dirty="0" err="1"/>
              <a:t>withn</a:t>
            </a:r>
            <a:r>
              <a:rPr lang="en-US" dirty="0"/>
              <a:t> each cluster. </a:t>
            </a:r>
          </a:p>
          <a:p>
            <a:r>
              <a:rPr lang="en-US" dirty="0"/>
              <a:t>A deeper analysis gives..</a:t>
            </a:r>
          </a:p>
        </p:txBody>
      </p:sp>
      <p:sp>
        <p:nvSpPr>
          <p:cNvPr id="4" name="Slide Number Placeholder 3"/>
          <p:cNvSpPr>
            <a:spLocks noGrp="1"/>
          </p:cNvSpPr>
          <p:nvPr>
            <p:ph type="sldNum" sz="quarter" idx="5"/>
          </p:nvPr>
        </p:nvSpPr>
        <p:spPr/>
        <p:txBody>
          <a:bodyPr/>
          <a:lstStyle/>
          <a:p>
            <a:fld id="{20A32A09-A8F9-4844-A50B-996B9FD8E092}" type="slidenum">
              <a:rPr lang="de-DE" smtClean="0"/>
              <a:pPr/>
              <a:t>28</a:t>
            </a:fld>
            <a:endParaRPr lang="de-DE"/>
          </a:p>
        </p:txBody>
      </p:sp>
    </p:spTree>
    <p:extLst>
      <p:ext uri="{BB962C8B-B14F-4D97-AF65-F5344CB8AC3E}">
        <p14:creationId xmlns:p14="http://schemas.microsoft.com/office/powerpoint/2010/main" val="2516937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getting a detailed understanding of result lets check the trending keywords related to these top clusters</a:t>
            </a:r>
          </a:p>
          <a:p>
            <a:endParaRPr lang="en-US" dirty="0"/>
          </a:p>
          <a:p>
            <a:r>
              <a:rPr lang="en-US" dirty="0"/>
              <a:t>Table shows high ranked phrases from keyword extraction. </a:t>
            </a:r>
          </a:p>
          <a:p>
            <a:endParaRPr lang="en-US" dirty="0"/>
          </a:p>
          <a:p>
            <a:r>
              <a:rPr lang="en-US" dirty="0"/>
              <a:t>What I learned was High ranked phrases in each cluster are general in nature and mid ranked ones are more specific.</a:t>
            </a:r>
          </a:p>
        </p:txBody>
      </p:sp>
      <p:sp>
        <p:nvSpPr>
          <p:cNvPr id="4" name="Slide Number Placeholder 3"/>
          <p:cNvSpPr>
            <a:spLocks noGrp="1"/>
          </p:cNvSpPr>
          <p:nvPr>
            <p:ph type="sldNum" sz="quarter" idx="5"/>
          </p:nvPr>
        </p:nvSpPr>
        <p:spPr/>
        <p:txBody>
          <a:bodyPr/>
          <a:lstStyle/>
          <a:p>
            <a:fld id="{20A32A09-A8F9-4844-A50B-996B9FD8E092}" type="slidenum">
              <a:rPr lang="de-DE" smtClean="0"/>
              <a:pPr/>
              <a:t>29</a:t>
            </a:fld>
            <a:endParaRPr lang="de-DE"/>
          </a:p>
        </p:txBody>
      </p:sp>
    </p:spTree>
    <p:extLst>
      <p:ext uri="{BB962C8B-B14F-4D97-AF65-F5344CB8AC3E}">
        <p14:creationId xmlns:p14="http://schemas.microsoft.com/office/powerpoint/2010/main" val="3179566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cluster 1 </a:t>
            </a:r>
            <a:r>
              <a:rPr lang="en-US" dirty="0" err="1"/>
              <a:t>trediness</a:t>
            </a:r>
            <a:r>
              <a:rPr lang="en-US" dirty="0"/>
              <a:t> </a:t>
            </a:r>
            <a:r>
              <a:rPr lang="en-US" dirty="0" err="1"/>
              <a:t>evolove</a:t>
            </a:r>
            <a:r>
              <a:rPr lang="en-US" dirty="0"/>
              <a:t> over time</a:t>
            </a:r>
          </a:p>
        </p:txBody>
      </p:sp>
      <p:sp>
        <p:nvSpPr>
          <p:cNvPr id="4" name="Slide Number Placeholder 3"/>
          <p:cNvSpPr>
            <a:spLocks noGrp="1"/>
          </p:cNvSpPr>
          <p:nvPr>
            <p:ph type="sldNum" sz="quarter" idx="5"/>
          </p:nvPr>
        </p:nvSpPr>
        <p:spPr/>
        <p:txBody>
          <a:bodyPr/>
          <a:lstStyle/>
          <a:p>
            <a:fld id="{20A32A09-A8F9-4844-A50B-996B9FD8E092}" type="slidenum">
              <a:rPr lang="de-DE" smtClean="0"/>
              <a:pPr/>
              <a:t>31</a:t>
            </a:fld>
            <a:endParaRPr lang="de-DE"/>
          </a:p>
        </p:txBody>
      </p:sp>
    </p:spTree>
    <p:extLst>
      <p:ext uri="{BB962C8B-B14F-4D97-AF65-F5344CB8AC3E}">
        <p14:creationId xmlns:p14="http://schemas.microsoft.com/office/powerpoint/2010/main" val="3856650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cluster 1 </a:t>
            </a:r>
            <a:r>
              <a:rPr lang="en-US" dirty="0" err="1"/>
              <a:t>trediness</a:t>
            </a:r>
            <a:r>
              <a:rPr lang="en-US" dirty="0"/>
              <a:t> </a:t>
            </a:r>
            <a:r>
              <a:rPr lang="en-US" dirty="0" err="1"/>
              <a:t>evolove</a:t>
            </a:r>
            <a:r>
              <a:rPr lang="en-US" dirty="0"/>
              <a:t> over time</a:t>
            </a:r>
          </a:p>
        </p:txBody>
      </p:sp>
      <p:sp>
        <p:nvSpPr>
          <p:cNvPr id="4" name="Slide Number Placeholder 3"/>
          <p:cNvSpPr>
            <a:spLocks noGrp="1"/>
          </p:cNvSpPr>
          <p:nvPr>
            <p:ph type="sldNum" sz="quarter" idx="5"/>
          </p:nvPr>
        </p:nvSpPr>
        <p:spPr/>
        <p:txBody>
          <a:bodyPr/>
          <a:lstStyle/>
          <a:p>
            <a:fld id="{20A32A09-A8F9-4844-A50B-996B9FD8E092}" type="slidenum">
              <a:rPr lang="de-DE" smtClean="0"/>
              <a:pPr/>
              <a:t>32</a:t>
            </a:fld>
            <a:endParaRPr lang="de-DE"/>
          </a:p>
        </p:txBody>
      </p:sp>
    </p:spTree>
    <p:extLst>
      <p:ext uri="{BB962C8B-B14F-4D97-AF65-F5344CB8AC3E}">
        <p14:creationId xmlns:p14="http://schemas.microsoft.com/office/powerpoint/2010/main" val="85978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the mobile brand NOKIA, company was market leader for decades with its original touchpad phones, if you remember…… but …… in 2021 if you look around this brand is pretty much non-</a:t>
            </a:r>
            <a:r>
              <a:rPr lang="en-US" dirty="0" err="1"/>
              <a:t>existant</a:t>
            </a:r>
            <a:r>
              <a:rPr lang="en-US" dirty="0"/>
              <a:t>.</a:t>
            </a:r>
          </a:p>
          <a:p>
            <a:endParaRPr lang="en-US" dirty="0"/>
          </a:p>
          <a:p>
            <a:r>
              <a:rPr lang="en-US" dirty="0"/>
              <a:t>Why u may ask, its </a:t>
            </a:r>
            <a:r>
              <a:rPr lang="en-US" dirty="0" err="1"/>
              <a:t>bCoz</a:t>
            </a:r>
            <a:r>
              <a:rPr lang="en-US" dirty="0"/>
              <a:t> NOKIA lacked </a:t>
            </a:r>
            <a:r>
              <a:rPr lang="en-US" b="1" dirty="0"/>
              <a:t>foresight</a:t>
            </a:r>
            <a:r>
              <a:rPr lang="en-US" dirty="0"/>
              <a:t> in market change</a:t>
            </a:r>
          </a:p>
          <a:p>
            <a:r>
              <a:rPr lang="en-US" dirty="0"/>
              <a:t>…..For successful operation of a company it needed to embrace new </a:t>
            </a:r>
            <a:r>
              <a:rPr lang="en-US" dirty="0" err="1"/>
              <a:t>techn</a:t>
            </a:r>
            <a:r>
              <a:rPr lang="en-US" dirty="0"/>
              <a:t> and adapt to changing market topology. </a:t>
            </a:r>
          </a:p>
          <a:p>
            <a:endParaRPr lang="en-US" dirty="0"/>
          </a:p>
          <a:p>
            <a:r>
              <a:rPr lang="en-US" dirty="0"/>
              <a:t>…..In NOKIAs’ case it was late to embrace touch screen phones and software that focus user experience. </a:t>
            </a:r>
          </a:p>
          <a:p>
            <a:r>
              <a:rPr lang="en-US" dirty="0"/>
              <a:t>Competitors like IOS has given customers 1s t touch screen phones which was soon followed by android, and but by the time </a:t>
            </a:r>
            <a:r>
              <a:rPr lang="en-US" dirty="0" err="1"/>
              <a:t>nokia</a:t>
            </a:r>
            <a:r>
              <a:rPr lang="en-US" dirty="0"/>
              <a:t> embraced this new technology the market was already captured by its competitors.</a:t>
            </a:r>
          </a:p>
          <a:p>
            <a:endParaRPr lang="en-US" dirty="0"/>
          </a:p>
          <a:p>
            <a:r>
              <a:rPr lang="en-US" dirty="0"/>
              <a:t>….. This could have been avoided if they were able to identify trends and </a:t>
            </a:r>
            <a:r>
              <a:rPr lang="en-US" b="1" dirty="0"/>
              <a:t>stayed competitive in market</a:t>
            </a:r>
            <a:r>
              <a:rPr lang="en-US" dirty="0"/>
              <a:t>. This shows how crucial trend detection is for every company.</a:t>
            </a:r>
          </a:p>
        </p:txBody>
      </p:sp>
      <p:sp>
        <p:nvSpPr>
          <p:cNvPr id="4" name="Slide Number Placeholder 3"/>
          <p:cNvSpPr>
            <a:spLocks noGrp="1"/>
          </p:cNvSpPr>
          <p:nvPr>
            <p:ph type="sldNum" sz="quarter" idx="5"/>
          </p:nvPr>
        </p:nvSpPr>
        <p:spPr/>
        <p:txBody>
          <a:bodyPr/>
          <a:lstStyle/>
          <a:p>
            <a:fld id="{20A32A09-A8F9-4844-A50B-996B9FD8E092}" type="slidenum">
              <a:rPr lang="de-DE" smtClean="0"/>
              <a:pPr/>
              <a:t>3</a:t>
            </a:fld>
            <a:endParaRPr lang="de-DE"/>
          </a:p>
        </p:txBody>
      </p:sp>
    </p:spTree>
    <p:extLst>
      <p:ext uri="{BB962C8B-B14F-4D97-AF65-F5344CB8AC3E}">
        <p14:creationId xmlns:p14="http://schemas.microsoft.com/office/powerpoint/2010/main" val="12814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cluster 1 </a:t>
            </a:r>
            <a:r>
              <a:rPr lang="en-US" dirty="0" err="1"/>
              <a:t>trediness</a:t>
            </a:r>
            <a:r>
              <a:rPr lang="en-US" dirty="0"/>
              <a:t> </a:t>
            </a:r>
            <a:r>
              <a:rPr lang="en-US" dirty="0" err="1"/>
              <a:t>evolove</a:t>
            </a:r>
            <a:r>
              <a:rPr lang="en-US" dirty="0"/>
              <a:t> over time</a:t>
            </a:r>
          </a:p>
        </p:txBody>
      </p:sp>
      <p:sp>
        <p:nvSpPr>
          <p:cNvPr id="4" name="Slide Number Placeholder 3"/>
          <p:cNvSpPr>
            <a:spLocks noGrp="1"/>
          </p:cNvSpPr>
          <p:nvPr>
            <p:ph type="sldNum" sz="quarter" idx="5"/>
          </p:nvPr>
        </p:nvSpPr>
        <p:spPr/>
        <p:txBody>
          <a:bodyPr/>
          <a:lstStyle/>
          <a:p>
            <a:fld id="{20A32A09-A8F9-4844-A50B-996B9FD8E092}" type="slidenum">
              <a:rPr lang="de-DE" smtClean="0"/>
              <a:pPr/>
              <a:t>34</a:t>
            </a:fld>
            <a:endParaRPr lang="de-DE"/>
          </a:p>
        </p:txBody>
      </p:sp>
    </p:spTree>
    <p:extLst>
      <p:ext uri="{BB962C8B-B14F-4D97-AF65-F5344CB8AC3E}">
        <p14:creationId xmlns:p14="http://schemas.microsoft.com/office/powerpoint/2010/main" val="1701780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a:t>
            </a:r>
            <a:r>
              <a:rPr lang="en-US" dirty="0" err="1"/>
              <a:t>nd</a:t>
            </a:r>
            <a:r>
              <a:rPr lang="en-US" dirty="0"/>
              <a:t> how its shifting rapidly</a:t>
            </a:r>
          </a:p>
          <a:p>
            <a:r>
              <a:rPr lang="en-US" dirty="0"/>
              <a:t>NOKIA staying </a:t>
            </a:r>
            <a:r>
              <a:rPr lang="en-US" dirty="0" err="1"/>
              <a:t>upto</a:t>
            </a:r>
            <a:r>
              <a:rPr lang="en-US" dirty="0"/>
              <a:t> date is important</a:t>
            </a:r>
          </a:p>
          <a:p>
            <a:r>
              <a:rPr lang="en-US" dirty="0"/>
              <a:t>We all have been in that situation where we want information on something from internet. Sometimes we find the information directly, sometimes we might have to sort things, sometimes it’s just overwhelming. And we lose our interest.</a:t>
            </a:r>
          </a:p>
        </p:txBody>
      </p:sp>
      <p:sp>
        <p:nvSpPr>
          <p:cNvPr id="4" name="Slide Number Placeholder 3"/>
          <p:cNvSpPr>
            <a:spLocks noGrp="1"/>
          </p:cNvSpPr>
          <p:nvPr>
            <p:ph type="sldNum" sz="quarter" idx="5"/>
          </p:nvPr>
        </p:nvSpPr>
        <p:spPr/>
        <p:txBody>
          <a:bodyPr/>
          <a:lstStyle/>
          <a:p>
            <a:fld id="{20A32A09-A8F9-4844-A50B-996B9FD8E092}" type="slidenum">
              <a:rPr lang="de-DE" smtClean="0"/>
              <a:pPr/>
              <a:t>37</a:t>
            </a:fld>
            <a:endParaRPr lang="de-DE"/>
          </a:p>
        </p:txBody>
      </p:sp>
    </p:spTree>
    <p:extLst>
      <p:ext uri="{BB962C8B-B14F-4D97-AF65-F5344CB8AC3E}">
        <p14:creationId xmlns:p14="http://schemas.microsoft.com/office/powerpoint/2010/main" val="302263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trend detection is essential, but to </a:t>
            </a:r>
            <a:r>
              <a:rPr lang="en-US" dirty="0" err="1"/>
              <a:t>anlyze</a:t>
            </a:r>
            <a:r>
              <a:rPr lang="en-US" dirty="0"/>
              <a:t> trends we need data.</a:t>
            </a:r>
          </a:p>
          <a:p>
            <a:r>
              <a:rPr lang="en-US" dirty="0"/>
              <a:t>This </a:t>
            </a:r>
            <a:r>
              <a:rPr lang="en-US" b="1" dirty="0"/>
              <a:t>data</a:t>
            </a:r>
            <a:r>
              <a:rPr lang="en-US" dirty="0"/>
              <a:t> can be acquired from various sources like …..</a:t>
            </a:r>
            <a:r>
              <a:rPr lang="en-US" b="1" dirty="0"/>
              <a:t>trade shows/</a:t>
            </a:r>
            <a:r>
              <a:rPr lang="en-US" b="1" dirty="0" err="1"/>
              <a:t>messe</a:t>
            </a:r>
            <a:r>
              <a:rPr lang="en-US" b="1" dirty="0"/>
              <a:t> </a:t>
            </a:r>
            <a:r>
              <a:rPr lang="en-US" dirty="0"/>
              <a:t>and from plethora of …….</a:t>
            </a:r>
            <a:r>
              <a:rPr lang="en-US" b="1" dirty="0"/>
              <a:t>news journals available online</a:t>
            </a:r>
            <a:endParaRPr lang="en-US" dirty="0"/>
          </a:p>
          <a:p>
            <a:r>
              <a:rPr lang="en-US" dirty="0"/>
              <a:t>This wide range of data sources creates a problem:….. The exponential growth of data</a:t>
            </a:r>
          </a:p>
          <a:p>
            <a:r>
              <a:rPr lang="en-US" dirty="0"/>
              <a:t>data produced each day or to say hour is so large that it’s impossible for a single human to catch up with it. </a:t>
            </a:r>
          </a:p>
          <a:p>
            <a:endParaRPr lang="en-US" dirty="0"/>
          </a:p>
          <a:p>
            <a:r>
              <a:rPr lang="en-US" dirty="0"/>
              <a:t>….. So objective of this thesis is to minimize this intelligence gap between people and data by automatically </a:t>
            </a:r>
            <a:r>
              <a:rPr lang="en-US" dirty="0" err="1"/>
              <a:t>identifing</a:t>
            </a:r>
            <a:r>
              <a:rPr lang="en-US" dirty="0"/>
              <a:t> trends from a large news dataset.</a:t>
            </a:r>
          </a:p>
        </p:txBody>
      </p:sp>
      <p:sp>
        <p:nvSpPr>
          <p:cNvPr id="4" name="Slide Number Placeholder 3"/>
          <p:cNvSpPr>
            <a:spLocks noGrp="1"/>
          </p:cNvSpPr>
          <p:nvPr>
            <p:ph type="sldNum" sz="quarter" idx="5"/>
          </p:nvPr>
        </p:nvSpPr>
        <p:spPr/>
        <p:txBody>
          <a:bodyPr/>
          <a:lstStyle/>
          <a:p>
            <a:fld id="{20A32A09-A8F9-4844-A50B-996B9FD8E092}" type="slidenum">
              <a:rPr lang="de-DE" smtClean="0"/>
              <a:pPr/>
              <a:t>4</a:t>
            </a:fld>
            <a:endParaRPr lang="de-DE"/>
          </a:p>
        </p:txBody>
      </p:sp>
    </p:spTree>
    <p:extLst>
      <p:ext uri="{BB962C8B-B14F-4D97-AF65-F5344CB8AC3E}">
        <p14:creationId xmlns:p14="http://schemas.microsoft.com/office/powerpoint/2010/main" val="52575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detecting trend from large corpus of text data comes with </a:t>
            </a:r>
            <a:r>
              <a:rPr lang="en-US" b="1" dirty="0"/>
              <a:t>some Major challenges </a:t>
            </a:r>
            <a:r>
              <a:rPr lang="en-US" dirty="0"/>
              <a:t>: </a:t>
            </a:r>
          </a:p>
          <a:p>
            <a:r>
              <a:rPr lang="en-US" dirty="0"/>
              <a:t>….. Firstly, How do we compare different </a:t>
            </a:r>
            <a:r>
              <a:rPr lang="en-US" dirty="0" err="1"/>
              <a:t>articels</a:t>
            </a:r>
            <a:r>
              <a:rPr lang="en-US" dirty="0"/>
              <a:t> with each other</a:t>
            </a:r>
          </a:p>
          <a:p>
            <a:r>
              <a:rPr lang="en-US" dirty="0"/>
              <a:t>….. 2ly, How can we group </a:t>
            </a:r>
            <a:r>
              <a:rPr lang="en-US" dirty="0" err="1"/>
              <a:t>articels</a:t>
            </a:r>
            <a:r>
              <a:rPr lang="en-US" dirty="0"/>
              <a:t> based on latent topics in them</a:t>
            </a:r>
          </a:p>
          <a:p>
            <a:r>
              <a:rPr lang="en-US" dirty="0"/>
              <a:t>….. How to extract Trend/</a:t>
            </a:r>
            <a:r>
              <a:rPr lang="en-US" dirty="0" err="1"/>
              <a:t>keyphrase</a:t>
            </a:r>
            <a:r>
              <a:rPr lang="en-US" dirty="0"/>
              <a:t> from these articles</a:t>
            </a:r>
          </a:p>
          <a:p>
            <a:endParaRPr lang="en-US" dirty="0"/>
          </a:p>
          <a:p>
            <a:r>
              <a:rPr lang="en-US" dirty="0"/>
              <a:t>These are the </a:t>
            </a:r>
            <a:r>
              <a:rPr lang="en-US" dirty="0" err="1"/>
              <a:t>qustions</a:t>
            </a:r>
            <a:r>
              <a:rPr lang="en-US" dirty="0"/>
              <a:t> that a successful trend detection </a:t>
            </a:r>
            <a:r>
              <a:rPr lang="en-US" dirty="0" err="1"/>
              <a:t>alg</a:t>
            </a:r>
            <a:r>
              <a:rPr lang="en-US" dirty="0"/>
              <a:t> should answer.</a:t>
            </a:r>
          </a:p>
          <a:p>
            <a:r>
              <a:rPr lang="en-US" b="1" dirty="0"/>
              <a:t>===============</a:t>
            </a:r>
          </a:p>
          <a:p>
            <a:r>
              <a:rPr lang="en-US" b="1" dirty="0"/>
              <a:t>Research question</a:t>
            </a: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5</a:t>
            </a:fld>
            <a:endParaRPr lang="de-DE"/>
          </a:p>
        </p:txBody>
      </p:sp>
    </p:spTree>
    <p:extLst>
      <p:ext uri="{BB962C8B-B14F-4D97-AF65-F5344CB8AC3E}">
        <p14:creationId xmlns:p14="http://schemas.microsoft.com/office/powerpoint/2010/main" val="7668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This slides shows how I tackled the challenges discussed before and the methods I used to solve those challenges.</a:t>
            </a:r>
          </a:p>
          <a:p>
            <a:r>
              <a:rPr lang="en-US" dirty="0"/>
              <a:t>…..Figure shows the framework used to analyze trend.</a:t>
            </a:r>
          </a:p>
          <a:p>
            <a:endParaRPr lang="en-US" dirty="0"/>
          </a:p>
          <a:p>
            <a:r>
              <a:rPr lang="en-US" dirty="0"/>
              <a:t>Data from database is transformed into numerical form by feature extraction - The extracted features are enriched using feature engineering method– these enriched features are then fed to clustering </a:t>
            </a:r>
            <a:r>
              <a:rPr lang="en-US" dirty="0" err="1"/>
              <a:t>alg</a:t>
            </a:r>
            <a:r>
              <a:rPr lang="en-US" dirty="0"/>
              <a:t> to group articles based on topics – from this grouped cluster of </a:t>
            </a:r>
            <a:r>
              <a:rPr lang="en-US" dirty="0" err="1"/>
              <a:t>articels</a:t>
            </a:r>
            <a:r>
              <a:rPr lang="en-US" dirty="0"/>
              <a:t> </a:t>
            </a:r>
            <a:r>
              <a:rPr lang="en-US" dirty="0" err="1"/>
              <a:t>keyphrase</a:t>
            </a:r>
            <a:r>
              <a:rPr lang="en-US" dirty="0"/>
              <a:t>/trends are extracted.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 from clustering and Keyword ranking are stored as meta data along with articles and then transformed to time series data by </a:t>
            </a:r>
            <a:r>
              <a:rPr lang="en-US" dirty="0">
                <a:solidFill>
                  <a:srgbClr val="003865"/>
                </a:solidFill>
              </a:rPr>
              <a:t>aggregating articles to a fixed size time interval</a:t>
            </a:r>
            <a:r>
              <a:rPr lang="en-US" dirty="0"/>
              <a:t>.(essentially a binning process so to say, </a:t>
            </a:r>
            <a:r>
              <a:rPr lang="en-US" dirty="0" err="1"/>
              <a:t>ie</a:t>
            </a:r>
            <a:r>
              <a:rPr lang="en-US" dirty="0"/>
              <a:t> transforming </a:t>
            </a:r>
            <a:r>
              <a:rPr lang="en-US" dirty="0" err="1"/>
              <a:t>continious</a:t>
            </a:r>
            <a:r>
              <a:rPr lang="en-US" dirty="0"/>
              <a:t> data to </a:t>
            </a:r>
            <a:r>
              <a:rPr lang="en-US" dirty="0" err="1"/>
              <a:t>equaly</a:t>
            </a:r>
            <a:r>
              <a:rPr lang="en-US" dirty="0"/>
              <a:t> sized discrete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enables user to give queries that can detect and track trends from data. </a:t>
            </a:r>
          </a:p>
          <a:p>
            <a:pPr marL="0" indent="0">
              <a:buFontTx/>
              <a:buNone/>
            </a:pPr>
            <a:endParaRPr lang="en-US" dirty="0"/>
          </a:p>
          <a:p>
            <a:pPr marL="0" indent="0">
              <a:buFontTx/>
              <a:buNone/>
            </a:pPr>
            <a:r>
              <a:rPr lang="en-US" dirty="0"/>
              <a:t>=====</a:t>
            </a:r>
          </a:p>
          <a:p>
            <a:pPr marL="0" indent="0">
              <a:buFontTx/>
              <a:buNone/>
            </a:pPr>
            <a:r>
              <a:rPr lang="en-US" dirty="0"/>
              <a:t>DF is created with date and title. Appended with cluster inf. Then a custom date (upper and lower) selected by user.  This </a:t>
            </a:r>
            <a:r>
              <a:rPr lang="en-US" dirty="0" err="1"/>
              <a:t>articels</a:t>
            </a:r>
            <a:r>
              <a:rPr lang="en-US" dirty="0"/>
              <a:t> are converted to time series by binning and aggregating. A multi indexed DF with date. This DF is used for keyword extraction and temporal analysis.</a:t>
            </a:r>
          </a:p>
          <a:p>
            <a:pPr marL="0" indent="0">
              <a:buFontTx/>
              <a:buNone/>
            </a:pPr>
            <a:endParaRPr lang="en-US" dirty="0"/>
          </a:p>
          <a:p>
            <a:endParaRPr lang="en-US" dirty="0"/>
          </a:p>
          <a:p>
            <a:r>
              <a:rPr lang="en-US" dirty="0"/>
              <a:t>Left: text-&gt; numeric, middle </a:t>
            </a:r>
            <a:r>
              <a:rPr lang="en-US" dirty="0" err="1"/>
              <a:t>clustern</a:t>
            </a:r>
            <a:r>
              <a:rPr lang="en-US" dirty="0"/>
              <a:t> n trend, end joining – track trend</a:t>
            </a:r>
          </a:p>
          <a:p>
            <a:endParaRPr lang="en-US" dirty="0"/>
          </a:p>
          <a:p>
            <a:endParaRPr lang="en-US" dirty="0"/>
          </a:p>
          <a:p>
            <a:r>
              <a:rPr lang="en-US" dirty="0"/>
              <a:t>---</a:t>
            </a:r>
          </a:p>
          <a:p>
            <a:r>
              <a:rPr lang="en-US" dirty="0"/>
              <a:t>by </a:t>
            </a:r>
            <a:r>
              <a:rPr lang="en-US" dirty="0" err="1"/>
              <a:t>binnig</a:t>
            </a:r>
            <a:r>
              <a:rPr lang="en-US" dirty="0"/>
              <a:t> all dates to a interval</a:t>
            </a:r>
          </a:p>
        </p:txBody>
      </p:sp>
      <p:sp>
        <p:nvSpPr>
          <p:cNvPr id="4" name="Slide Number Placeholder 3"/>
          <p:cNvSpPr>
            <a:spLocks noGrp="1"/>
          </p:cNvSpPr>
          <p:nvPr>
            <p:ph type="sldNum" sz="quarter" idx="5"/>
          </p:nvPr>
        </p:nvSpPr>
        <p:spPr/>
        <p:txBody>
          <a:bodyPr/>
          <a:lstStyle/>
          <a:p>
            <a:fld id="{20A32A09-A8F9-4844-A50B-996B9FD8E092}" type="slidenum">
              <a:rPr lang="de-DE" smtClean="0"/>
              <a:pPr/>
              <a:t>6</a:t>
            </a:fld>
            <a:endParaRPr lang="de-DE"/>
          </a:p>
        </p:txBody>
      </p:sp>
    </p:spTree>
    <p:extLst>
      <p:ext uri="{BB962C8B-B14F-4D97-AF65-F5344CB8AC3E}">
        <p14:creationId xmlns:p14="http://schemas.microsoft.com/office/powerpoint/2010/main" val="217628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Ribbon on top consolidates the pipeline of framework discussed in </a:t>
            </a:r>
            <a:r>
              <a:rPr lang="en-US" dirty="0" err="1"/>
              <a:t>prev</a:t>
            </a:r>
            <a:r>
              <a:rPr lang="en-US" dirty="0"/>
              <a:t> slide. And we begin with data exploration</a:t>
            </a:r>
          </a:p>
          <a:p>
            <a:endParaRPr lang="en-US" dirty="0"/>
          </a:p>
          <a:p>
            <a:r>
              <a:rPr lang="en-US" dirty="0"/>
              <a:t>…..The ROKIN database has over 6 million+ articles just in 2019 crawled from various web pages.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it’s a </a:t>
            </a:r>
            <a:r>
              <a:rPr lang="en-US" b="1" dirty="0"/>
              <a:t>unsupervised problem, </a:t>
            </a:r>
            <a:r>
              <a:rPr lang="en-US" dirty="0"/>
              <a:t>Large data makes it hard to </a:t>
            </a:r>
            <a:r>
              <a:rPr lang="en-US" b="1" dirty="0"/>
              <a:t>evaluate the quality </a:t>
            </a:r>
            <a:r>
              <a:rPr lang="en-US" dirty="0"/>
              <a:t>of results and also its impractical to interpret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for illustration purpose only a subset of dataset was taken. For this a toy dataset was made by randomly sampling 2 percent of data from each month starting from Jan2019 to oct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randomly sampled data from this toy dataset is illustrated in Figure….. It contains tech news from various domains, like from solar panels to even space mission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Even though multiple feature were available like title, body or full text of articles, its </a:t>
            </a:r>
            <a:r>
              <a:rPr lang="en-US" dirty="0" err="1"/>
              <a:t>url</a:t>
            </a:r>
            <a:r>
              <a:rPr lang="en-US" dirty="0"/>
              <a:t>, date, id </a:t>
            </a:r>
            <a:r>
              <a:rPr lang="en-US" dirty="0" err="1"/>
              <a:t>etc</a:t>
            </a:r>
            <a:r>
              <a:rPr lang="en-US" dirty="0"/>
              <a:t>, but for our task, features used are only </a:t>
            </a:r>
            <a:r>
              <a:rPr lang="en-US" b="1" dirty="0"/>
              <a:t>title</a:t>
            </a:r>
            <a:r>
              <a:rPr lang="en-US" dirty="0"/>
              <a:t> and date</a:t>
            </a:r>
            <a:r>
              <a:rPr lang="en-US" b="1" dirty="0"/>
              <a:t>. </a:t>
            </a:r>
            <a:r>
              <a:rPr lang="en-US" b="0" dirty="0"/>
              <a:t>Because title is expected to have the trending phrase within them while also while having less noise compared to full article text. However this sacrifices some information from </a:t>
            </a:r>
            <a:r>
              <a:rPr lang="en-US" b="0" dirty="0" err="1"/>
              <a:t>artiles</a:t>
            </a:r>
            <a:r>
              <a:rPr lang="en-US" b="0" dirty="0"/>
              <a:t> but provides higher quality text and less computational time. </a:t>
            </a:r>
          </a:p>
          <a:p>
            <a:endParaRPr lang="en-US" dirty="0"/>
          </a:p>
          <a:p>
            <a:endParaRPr lang="en-US" dirty="0"/>
          </a:p>
          <a:p>
            <a:r>
              <a:rPr lang="en-US" dirty="0">
                <a:hlinkClick r:id="rId3"/>
              </a:rPr>
              <a:t>(1) How to Make Your </a:t>
            </a:r>
            <a:r>
              <a:rPr lang="en-US" dirty="0" err="1">
                <a:hlinkClick r:id="rId3"/>
              </a:rPr>
              <a:t>Powerpoint</a:t>
            </a:r>
            <a:r>
              <a:rPr lang="en-US" dirty="0">
                <a:hlinkClick r:id="rId3"/>
              </a:rPr>
              <a:t> Tables Look Sexy – YouTube</a:t>
            </a: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7</a:t>
            </a:fld>
            <a:endParaRPr lang="de-DE"/>
          </a:p>
        </p:txBody>
      </p:sp>
    </p:spTree>
    <p:extLst>
      <p:ext uri="{BB962C8B-B14F-4D97-AF65-F5344CB8AC3E}">
        <p14:creationId xmlns:p14="http://schemas.microsoft.com/office/powerpoint/2010/main" val="268513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slideshows the statistical properties of data.</a:t>
            </a:r>
          </a:p>
          <a:p>
            <a:r>
              <a:rPr lang="en-US" dirty="0"/>
              <a:t>Fig 1…..shows num of </a:t>
            </a:r>
            <a:r>
              <a:rPr lang="en-US" dirty="0" err="1"/>
              <a:t>Articels</a:t>
            </a:r>
            <a:r>
              <a:rPr lang="en-US" dirty="0"/>
              <a:t> published with respective dates. In average, each month correspond to about 600 </a:t>
            </a:r>
            <a:r>
              <a:rPr lang="en-US" dirty="0" err="1"/>
              <a:t>articels</a:t>
            </a:r>
            <a:r>
              <a:rPr lang="en-US" dirty="0"/>
              <a:t>. You can see the gradual increase in volume of digital data being produced. And interesting fact is there is a dip in amount of data produced during Christmas-new-years vacation time.</a:t>
            </a:r>
          </a:p>
          <a:p>
            <a:endParaRPr lang="en-US" dirty="0"/>
          </a:p>
          <a:p>
            <a:r>
              <a:rPr lang="en-US" dirty="0"/>
              <a:t>Next Figure….. shows distribution of length of article title. So the Avg word length for </a:t>
            </a:r>
            <a:r>
              <a:rPr lang="en-US" dirty="0" err="1"/>
              <a:t>articels</a:t>
            </a:r>
            <a:r>
              <a:rPr lang="en-US" dirty="0"/>
              <a:t> are  5-15 words. Though there are few outlier goes beyond 30.</a:t>
            </a:r>
          </a:p>
        </p:txBody>
      </p:sp>
      <p:sp>
        <p:nvSpPr>
          <p:cNvPr id="4" name="Slide Number Placeholder 3"/>
          <p:cNvSpPr>
            <a:spLocks noGrp="1"/>
          </p:cNvSpPr>
          <p:nvPr>
            <p:ph type="sldNum" sz="quarter" idx="5"/>
          </p:nvPr>
        </p:nvSpPr>
        <p:spPr/>
        <p:txBody>
          <a:bodyPr/>
          <a:lstStyle/>
          <a:p>
            <a:fld id="{20A32A09-A8F9-4844-A50B-996B9FD8E092}" type="slidenum">
              <a:rPr lang="de-DE" smtClean="0"/>
              <a:pPr/>
              <a:t>8</a:t>
            </a:fld>
            <a:endParaRPr lang="de-DE"/>
          </a:p>
        </p:txBody>
      </p:sp>
    </p:spTree>
    <p:extLst>
      <p:ext uri="{BB962C8B-B14F-4D97-AF65-F5344CB8AC3E}">
        <p14:creationId xmlns:p14="http://schemas.microsoft.com/office/powerpoint/2010/main" val="155402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So the 1</a:t>
            </a:r>
            <a:r>
              <a:rPr lang="en-US" baseline="30000" dirty="0"/>
              <a:t>st</a:t>
            </a:r>
            <a:r>
              <a:rPr lang="en-US" dirty="0"/>
              <a:t> task is to convert text to numerical form for comparison and computations, There are various encoder-decoder configurations also called seq2seq models that is capable of doing it. </a:t>
            </a:r>
          </a:p>
          <a:p>
            <a:endParaRPr lang="en-US" dirty="0"/>
          </a:p>
          <a:p>
            <a:r>
              <a:rPr lang="en-US" dirty="0"/>
              <a:t>…..Transformer models are one such a seq2seq model that is optimized with attention mechanism. The Attention mechanism allows the model to refer back to input seq and concentrate on relevant information rather than whole input sequence. These transformer models are similar to the ones used in CV and are able to produce SOTA performance in various NLP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such transformer based pre-trained model for NLP is BERT from </a:t>
            </a:r>
            <a:r>
              <a:rPr lang="en-US" b="0" i="0" dirty="0">
                <a:solidFill>
                  <a:srgbClr val="CECAC3"/>
                </a:solidFill>
                <a:effectLst/>
                <a:latin typeface="charter"/>
              </a:rPr>
              <a:t>researchers at Google</a:t>
            </a:r>
            <a:r>
              <a:rPr lang="en-US" dirty="0"/>
              <a:t>. It uses a bidirectional encoder, enabling it to analyze sentence left-right and right-left.</a:t>
            </a:r>
          </a:p>
          <a:p>
            <a:r>
              <a:rPr lang="en-US" dirty="0"/>
              <a:t>BERT was pre trained on Wikipedia and google books for general purpose language understanding.  And is able to produce </a:t>
            </a:r>
            <a:r>
              <a:rPr lang="en-US" dirty="0">
                <a:solidFill>
                  <a:srgbClr val="003865"/>
                </a:solidFill>
              </a:rPr>
              <a:t>accurate representations of words and sentences.</a:t>
            </a:r>
          </a:p>
          <a:p>
            <a:endParaRPr lang="en-US" dirty="0">
              <a:solidFill>
                <a:srgbClr val="003865"/>
              </a:solidFill>
            </a:endParaRPr>
          </a:p>
          <a:p>
            <a:r>
              <a:rPr lang="en-US" dirty="0">
                <a:solidFill>
                  <a:srgbClr val="003865"/>
                </a:solidFill>
              </a:rPr>
              <a:t>……But in our case, we should be able to compare articles based on semantic similarity, </a:t>
            </a:r>
            <a:r>
              <a:rPr lang="en-US" dirty="0" err="1">
                <a:solidFill>
                  <a:srgbClr val="003865"/>
                </a:solidFill>
              </a:rPr>
              <a:t>hense</a:t>
            </a:r>
            <a:r>
              <a:rPr lang="en-US" dirty="0">
                <a:solidFill>
                  <a:srgbClr val="003865"/>
                </a:solidFill>
              </a:rPr>
              <a:t> pre-trained BERT model should be fine tuned to produce better result in sentence similarity task. …..Traditional BERT uses a cross encoder architecture for evaluating sentence similarity. Thus requiring both seq/sentences to be fed simultaneously with corresponding labels for training. Since it separately compares all possible combination of articles, it has high computational complexity in order of o(N2), where N is num of seq</a:t>
            </a:r>
          </a:p>
          <a:p>
            <a:endParaRPr lang="en-US" dirty="0"/>
          </a:p>
          <a:p>
            <a:r>
              <a:rPr lang="en-US" dirty="0"/>
              <a:t>…..So author Reimers, came up with tweaked version of BERT called SBERT for scoring sentence similarity SBERT which uses a </a:t>
            </a:r>
            <a:r>
              <a:rPr lang="en-US" dirty="0" err="1"/>
              <a:t>biencoder</a:t>
            </a:r>
            <a:r>
              <a:rPr lang="en-US" dirty="0"/>
              <a:t>/Siamese architecture for training</a:t>
            </a:r>
          </a:p>
          <a:p>
            <a:r>
              <a:rPr lang="en-US" dirty="0"/>
              <a:t>…..</a:t>
            </a:r>
            <a:r>
              <a:rPr lang="en-US" b="0" i="0" dirty="0">
                <a:solidFill>
                  <a:srgbClr val="CECAC3"/>
                </a:solidFill>
                <a:effectLst/>
                <a:latin typeface="charter"/>
              </a:rPr>
              <a:t>Idea is to </a:t>
            </a:r>
            <a:r>
              <a:rPr lang="en-US" b="1" i="0" dirty="0">
                <a:solidFill>
                  <a:srgbClr val="CECAC3"/>
                </a:solidFill>
                <a:effectLst/>
                <a:latin typeface="charter"/>
              </a:rPr>
              <a:t>pre-compute embeddings for each sequence </a:t>
            </a:r>
            <a:r>
              <a:rPr lang="en-US" b="0" i="0" dirty="0">
                <a:solidFill>
                  <a:srgbClr val="CECAC3"/>
                </a:solidFill>
                <a:effectLst/>
                <a:latin typeface="charter"/>
              </a:rPr>
              <a:t>in the dataset </a:t>
            </a:r>
            <a:r>
              <a:rPr lang="en-US" b="0" i="0" dirty="0" err="1">
                <a:solidFill>
                  <a:srgbClr val="CECAC3"/>
                </a:solidFill>
                <a:effectLst/>
                <a:latin typeface="charter"/>
              </a:rPr>
              <a:t>separatly</a:t>
            </a:r>
            <a:r>
              <a:rPr lang="en-US" b="0" i="0" dirty="0">
                <a:solidFill>
                  <a:srgbClr val="CECAC3"/>
                </a:solidFill>
                <a:effectLst/>
                <a:latin typeface="charter"/>
              </a:rPr>
              <a:t> from all other sequences and then use these embeddings in </a:t>
            </a:r>
            <a:r>
              <a:rPr lang="en-US" b="1" i="0" dirty="0">
                <a:solidFill>
                  <a:srgbClr val="CECAC3"/>
                </a:solidFill>
                <a:effectLst/>
                <a:latin typeface="charter"/>
              </a:rPr>
              <a:t>a second step </a:t>
            </a:r>
            <a:r>
              <a:rPr lang="en-US" b="0" i="0" dirty="0">
                <a:solidFill>
                  <a:srgbClr val="CECAC3"/>
                </a:solidFill>
                <a:effectLst/>
                <a:latin typeface="charter"/>
              </a:rPr>
              <a:t>to measure, </a:t>
            </a:r>
            <a:r>
              <a:rPr lang="en-US" b="1" i="0" dirty="0">
                <a:solidFill>
                  <a:srgbClr val="CECAC3"/>
                </a:solidFill>
                <a:effectLst/>
                <a:latin typeface="charter"/>
              </a:rPr>
              <a:t>similarity with any similarity metric say </a:t>
            </a:r>
            <a:r>
              <a:rPr lang="en-US" b="1" i="0" dirty="0" err="1">
                <a:solidFill>
                  <a:srgbClr val="CECAC3"/>
                </a:solidFill>
                <a:effectLst/>
                <a:latin typeface="charter"/>
              </a:rPr>
              <a:t>eg</a:t>
            </a:r>
            <a:r>
              <a:rPr lang="en-US" b="1" i="0" dirty="0">
                <a:solidFill>
                  <a:srgbClr val="CECAC3"/>
                </a:solidFill>
                <a:effectLst/>
                <a:latin typeface="charter"/>
              </a:rPr>
              <a:t>: cosine</a:t>
            </a:r>
            <a:r>
              <a:rPr lang="en-US" b="0" i="0" dirty="0">
                <a:solidFill>
                  <a:srgbClr val="CECAC3"/>
                </a:solidFill>
                <a:effectLst/>
                <a:latin typeface="charter"/>
              </a:rPr>
              <a:t>.</a:t>
            </a:r>
          </a:p>
          <a:p>
            <a:endParaRPr lang="en-US" b="0" i="0" dirty="0">
              <a:solidFill>
                <a:srgbClr val="CECAC3"/>
              </a:solidFill>
              <a:effectLst/>
              <a:latin typeface="charter"/>
            </a:endParaRPr>
          </a:p>
          <a:p>
            <a:r>
              <a:rPr lang="en-US" b="0" i="0" dirty="0">
                <a:solidFill>
                  <a:srgbClr val="CECAC3"/>
                </a:solidFill>
                <a:effectLst/>
                <a:latin typeface="charter"/>
              </a:rPr>
              <a:t>Both has its pros and cons ,…..the cross encoders are accurate but slower.</a:t>
            </a:r>
          </a:p>
          <a:p>
            <a:r>
              <a:rPr lang="en-US" b="0" i="0" dirty="0">
                <a:solidFill>
                  <a:srgbClr val="CECAC3"/>
                </a:solidFill>
                <a:effectLst/>
                <a:latin typeface="charter"/>
              </a:rPr>
              <a:t>While bi encoders </a:t>
            </a:r>
            <a:r>
              <a:rPr lang="en-US" b="0" i="0" dirty="0">
                <a:solidFill>
                  <a:srgbClr val="404040"/>
                </a:solidFill>
                <a:effectLst/>
                <a:latin typeface="Lato"/>
              </a:rPr>
              <a:t>require substantial training data and fine-tuning over the target task to achieve competitive performances</a:t>
            </a:r>
            <a:r>
              <a:rPr lang="en-US" b="0" i="0" dirty="0">
                <a:solidFill>
                  <a:srgbClr val="CECAC3"/>
                </a:solidFill>
                <a:effectLst/>
                <a:latin typeface="charter"/>
              </a:rPr>
              <a:t>.</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 trained models are trained on a book corpus and Wikipedia articles for multiple </a:t>
            </a:r>
            <a:r>
              <a:rPr lang="en-US" b="1" dirty="0"/>
              <a:t>general tasks </a:t>
            </a:r>
            <a:r>
              <a:rPr lang="en-US" dirty="0"/>
              <a:t>like MLM (masked language model) and NSP (next sentence prediction).</a:t>
            </a:r>
          </a:p>
          <a:p>
            <a:r>
              <a:rPr lang="en-US" b="0" i="1" dirty="0">
                <a:solidFill>
                  <a:srgbClr val="CECAC3"/>
                </a:solidFill>
                <a:effectLst/>
                <a:latin typeface="charter"/>
              </a:rPr>
              <a:t>mean aggregation</a:t>
            </a:r>
            <a:r>
              <a:rPr lang="en-US" b="0" i="0" dirty="0">
                <a:solidFill>
                  <a:srgbClr val="CECAC3"/>
                </a:solidFill>
                <a:effectLst/>
                <a:latin typeface="charter"/>
              </a:rPr>
              <a:t> as pooling layer, </a:t>
            </a:r>
            <a:r>
              <a:rPr lang="en-US" b="0" i="0" dirty="0" err="1">
                <a:solidFill>
                  <a:srgbClr val="CECAC3"/>
                </a:solidFill>
                <a:effectLst/>
                <a:latin typeface="charter"/>
              </a:rPr>
              <a:t>max_seq_length</a:t>
            </a:r>
            <a:r>
              <a:rPr lang="en-US" b="0" i="0" dirty="0">
                <a:solidFill>
                  <a:srgbClr val="CECAC3"/>
                </a:solidFill>
                <a:effectLst/>
                <a:latin typeface="charter"/>
              </a:rPr>
              <a:t> = 128 and </a:t>
            </a:r>
            <a:r>
              <a:rPr lang="en-US" b="0" i="0" dirty="0" err="1">
                <a:solidFill>
                  <a:srgbClr val="CECAC3"/>
                </a:solidFill>
                <a:effectLst/>
                <a:latin typeface="charter"/>
              </a:rPr>
              <a:t>train_batch_size</a:t>
            </a:r>
            <a:r>
              <a:rPr lang="en-US" b="0" i="0" dirty="0">
                <a:solidFill>
                  <a:srgbClr val="CECAC3"/>
                </a:solidFill>
                <a:effectLst/>
                <a:latin typeface="charter"/>
              </a:rPr>
              <a:t> = 64  default values from Reimers model</a:t>
            </a:r>
            <a:endParaRPr lang="en-US" dirty="0"/>
          </a:p>
        </p:txBody>
      </p:sp>
      <p:sp>
        <p:nvSpPr>
          <p:cNvPr id="4" name="Slide Number Placeholder 3"/>
          <p:cNvSpPr>
            <a:spLocks noGrp="1"/>
          </p:cNvSpPr>
          <p:nvPr>
            <p:ph type="sldNum" sz="quarter" idx="5"/>
          </p:nvPr>
        </p:nvSpPr>
        <p:spPr/>
        <p:txBody>
          <a:bodyPr/>
          <a:lstStyle/>
          <a:p>
            <a:fld id="{20A32A09-A8F9-4844-A50B-996B9FD8E092}" type="slidenum">
              <a:rPr lang="de-DE" smtClean="0"/>
              <a:pPr/>
              <a:t>9</a:t>
            </a:fld>
            <a:endParaRPr lang="de-DE"/>
          </a:p>
        </p:txBody>
      </p:sp>
    </p:spTree>
    <p:extLst>
      <p:ext uri="{BB962C8B-B14F-4D97-AF65-F5344CB8AC3E}">
        <p14:creationId xmlns:p14="http://schemas.microsoft.com/office/powerpoint/2010/main" val="2324311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master mit Siegel">
    <p:spTree>
      <p:nvGrpSpPr>
        <p:cNvPr id="1" name=""/>
        <p:cNvGrpSpPr/>
        <p:nvPr/>
      </p:nvGrpSpPr>
      <p:grpSpPr>
        <a:xfrm>
          <a:off x="0" y="0"/>
          <a:ext cx="0" cy="0"/>
          <a:chOff x="0" y="0"/>
          <a:chExt cx="0" cy="0"/>
        </a:xfrm>
      </p:grpSpPr>
      <p:sp>
        <p:nvSpPr>
          <p:cNvPr id="8" name="Rechteck 7"/>
          <p:cNvSpPr/>
          <p:nvPr userDrawn="1"/>
        </p:nvSpPr>
        <p:spPr>
          <a:xfrm>
            <a:off x="307180" y="1324800"/>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descr="FAU-Siegel"/>
          <p:cNvPicPr>
            <a:picLocks noChangeAspect="1"/>
          </p:cNvPicPr>
          <p:nvPr userDrawn="1"/>
        </p:nvPicPr>
        <p:blipFill>
          <a:blip r:embed="rId2" cstate="print"/>
          <a:stretch>
            <a:fillRect/>
          </a:stretch>
        </p:blipFill>
        <p:spPr>
          <a:xfrm>
            <a:off x="6791247" y="4154488"/>
            <a:ext cx="2352753" cy="23907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seite mit eigenem Logo">
    <p:spTree>
      <p:nvGrpSpPr>
        <p:cNvPr id="1" name=""/>
        <p:cNvGrpSpPr/>
        <p:nvPr/>
      </p:nvGrpSpPr>
      <p:grpSpPr>
        <a:xfrm>
          <a:off x="0" y="0"/>
          <a:ext cx="0" cy="0"/>
          <a:chOff x="0" y="0"/>
          <a:chExt cx="0" cy="0"/>
        </a:xfrm>
      </p:grpSpPr>
      <p:sp>
        <p:nvSpPr>
          <p:cNvPr id="14" name="Datumsplatzhalter 13"/>
          <p:cNvSpPr>
            <a:spLocks noGrp="1"/>
          </p:cNvSpPr>
          <p:nvPr>
            <p:ph type="dt" sz="half" idx="14"/>
          </p:nvPr>
        </p:nvSpPr>
        <p:spPr/>
        <p:txBody>
          <a:bodyPr/>
          <a:lstStyle/>
          <a:p>
            <a:fld id="{A857CF44-A383-4FFE-9366-088A25F3F2DE}" type="datetime1">
              <a:rPr lang="de-DE" smtClean="0"/>
              <a:pPr/>
              <a:t>20.02.2021</a:t>
            </a:fld>
            <a:endParaRPr lang="de-DE" dirty="0"/>
          </a:p>
        </p:txBody>
      </p:sp>
      <p:sp>
        <p:nvSpPr>
          <p:cNvPr id="15" name="Foliennummernplatzhalter 14"/>
          <p:cNvSpPr>
            <a:spLocks noGrp="1"/>
          </p:cNvSpPr>
          <p:nvPr>
            <p:ph type="sldNum" sz="quarter" idx="15"/>
          </p:nvPr>
        </p:nvSpPr>
        <p:spPr/>
        <p:txBody>
          <a:bodyPr/>
          <a:lstStyle/>
          <a:p>
            <a:fld id="{0759437E-DD65-47AE-A718-65B9481C0A9E}" type="slidenum">
              <a:rPr lang="de-DE" smtClean="0"/>
              <a:pPr/>
              <a:t>‹#›</a:t>
            </a:fld>
            <a:endParaRPr lang="de-DE" dirty="0"/>
          </a:p>
        </p:txBody>
      </p:sp>
      <p:sp>
        <p:nvSpPr>
          <p:cNvPr id="16" name="Fußzeilenplatzhalter 15"/>
          <p:cNvSpPr>
            <a:spLocks noGrp="1"/>
          </p:cNvSpPr>
          <p:nvPr>
            <p:ph type="ftr" sz="quarter" idx="16"/>
          </p:nvPr>
        </p:nvSpPr>
        <p:spPr/>
        <p:txBody>
          <a:bodyPr/>
          <a:lstStyle/>
          <a:p>
            <a:endParaRPr lang="de-DE" dirty="0"/>
          </a:p>
        </p:txBody>
      </p:sp>
      <p:sp>
        <p:nvSpPr>
          <p:cNvPr id="11"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marL="0" marR="0" lvl="1" indent="-28575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de-DE" sz="2000" b="0" i="0" u="none" strike="noStrike" kern="1200" cap="none" spc="0" normalizeH="0" baseline="0" noProof="0" dirty="0">
                <a:ln>
                  <a:noFill/>
                </a:ln>
                <a:solidFill>
                  <a:schemeClr val="bg1"/>
                </a:solidFill>
                <a:effectLst/>
                <a:uLnTx/>
                <a:uFillTx/>
                <a:latin typeface="+mn-lt"/>
                <a:ea typeface="+mn-ea"/>
                <a:cs typeface="+mn-cs"/>
              </a:rPr>
              <a:t>Logo</a:t>
            </a:r>
          </a:p>
        </p:txBody>
      </p:sp>
      <p:sp>
        <p:nvSpPr>
          <p:cNvPr id="7" name="Inhaltsplatzhalter 6"/>
          <p:cNvSpPr>
            <a:spLocks noGrp="1"/>
          </p:cNvSpPr>
          <p:nvPr>
            <p:ph sz="quarter" idx="13" hasCustomPrompt="1"/>
          </p:nvPr>
        </p:nvSpPr>
        <p:spPr>
          <a:xfrm>
            <a:off x="561599" y="849599"/>
            <a:ext cx="4193281" cy="4833215"/>
          </a:xfrm>
          <a:prstGeom prst="rect">
            <a:avLst/>
          </a:prstGeom>
        </p:spPr>
        <p:txBody>
          <a:bodyPr lIns="0" tIns="0" rIns="0" bIns="0">
            <a:noAutofit/>
          </a:bodyPr>
          <a:lstStyle>
            <a:lvl1pPr marL="0" indent="0">
              <a:buNone/>
              <a:defRPr/>
            </a:lvl1pPr>
            <a:lvl2pPr marL="1080000" indent="-540000">
              <a:buFontTx/>
              <a:buNone/>
              <a:defRPr/>
            </a:lvl2pPr>
            <a:lvl3pPr marL="1620000" indent="-540000">
              <a:buFontTx/>
              <a:buNone/>
              <a:defRPr/>
            </a:lvl3pPr>
            <a:lvl4pPr>
              <a:buFontTx/>
              <a:buNone/>
              <a:defRPr/>
            </a:lvl4pPr>
            <a:lvl5pPr>
              <a:buNone/>
              <a:defRPr/>
            </a:lvl5pPr>
          </a:lstStyle>
          <a:p>
            <a:pPr lvl="0"/>
            <a:r>
              <a:rPr lang="de-DE" dirty="0"/>
              <a:t>Textmasterformate durch Klicken bearbeiten</a:t>
            </a:r>
          </a:p>
          <a:p>
            <a:pPr lvl="0"/>
            <a:endParaRPr lang="de-DE" dirty="0"/>
          </a:p>
          <a:p>
            <a:pPr lvl="1"/>
            <a:r>
              <a:rPr lang="de-DE" dirty="0"/>
              <a:t>Zweite Ebene</a:t>
            </a:r>
          </a:p>
          <a:p>
            <a:pPr lvl="2"/>
            <a:r>
              <a:rPr lang="de-DE" dirty="0"/>
              <a:t>Dritte Ebene</a:t>
            </a:r>
          </a:p>
          <a:p>
            <a:pPr lvl="4"/>
            <a:endParaRPr lang="de-DE" dirty="0"/>
          </a:p>
        </p:txBody>
      </p:sp>
      <p:sp>
        <p:nvSpPr>
          <p:cNvPr id="3" name="Picture Placeholder 2">
            <a:extLst>
              <a:ext uri="{FF2B5EF4-FFF2-40B4-BE49-F238E27FC236}">
                <a16:creationId xmlns:a16="http://schemas.microsoft.com/office/drawing/2014/main" id="{AF9B8409-DCE3-4664-9D33-4108C0AD6522}"/>
              </a:ext>
            </a:extLst>
          </p:cNvPr>
          <p:cNvSpPr>
            <a:spLocks noGrp="1"/>
          </p:cNvSpPr>
          <p:nvPr>
            <p:ph type="pic" sz="quarter" idx="17"/>
          </p:nvPr>
        </p:nvSpPr>
        <p:spPr>
          <a:xfrm>
            <a:off x="5401056" y="1487424"/>
            <a:ext cx="3453792" cy="2657856"/>
          </a:xfrm>
          <a:prstGeom prst="rect">
            <a:avLst/>
          </a:prstGeom>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E851-094D-4874-8EBF-04520054CC70}"/>
              </a:ext>
            </a:extLst>
          </p:cNvPr>
          <p:cNvSpPr>
            <a:spLocks noGrp="1"/>
          </p:cNvSpPr>
          <p:nvPr>
            <p:ph type="title"/>
          </p:nvPr>
        </p:nvSpPr>
        <p:spPr>
          <a:xfrm>
            <a:off x="340554" y="1096645"/>
            <a:ext cx="8510837" cy="890651"/>
          </a:xfrm>
        </p:spPr>
        <p:txBody>
          <a:bodyPr/>
          <a:lstStyle>
            <a:lvl1pPr>
              <a:defRPr b="1">
                <a:solidFill>
                  <a:schemeClr val="accent1">
                    <a:lumMod val="50000"/>
                  </a:schemeClr>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D46FF12-C243-489A-9AD4-D2EEC2F3B4AC}"/>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679C5350-128A-45F9-B6CC-9D5F8B9A06B4}"/>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BFF5454A-42D8-4F7B-AEF5-FBD0AF093F11}"/>
              </a:ext>
            </a:extLst>
          </p:cNvPr>
          <p:cNvSpPr>
            <a:spLocks noGrp="1"/>
          </p:cNvSpPr>
          <p:nvPr>
            <p:ph type="sldNum" sz="quarter" idx="12"/>
          </p:nvPr>
        </p:nvSpPr>
        <p:spPr/>
        <p:txBody>
          <a:bodyPr/>
          <a:lstStyle/>
          <a:p>
            <a:fld id="{0759437E-DD65-47AE-A718-65B9481C0A9E}" type="slidenum">
              <a:rPr lang="de-DE" smtClean="0"/>
              <a:pPr/>
              <a:t>‹#›</a:t>
            </a:fld>
            <a:endParaRPr lang="de-DE" dirty="0"/>
          </a:p>
        </p:txBody>
      </p:sp>
      <p:sp>
        <p:nvSpPr>
          <p:cNvPr id="7" name="Text Placeholder 6">
            <a:extLst>
              <a:ext uri="{FF2B5EF4-FFF2-40B4-BE49-F238E27FC236}">
                <a16:creationId xmlns:a16="http://schemas.microsoft.com/office/drawing/2014/main" id="{31AC3CC3-F595-45C2-B52E-0822E355110D}"/>
              </a:ext>
            </a:extLst>
          </p:cNvPr>
          <p:cNvSpPr>
            <a:spLocks noGrp="1"/>
          </p:cNvSpPr>
          <p:nvPr>
            <p:ph type="body" sz="quarter" idx="13"/>
          </p:nvPr>
        </p:nvSpPr>
        <p:spPr>
          <a:xfrm>
            <a:off x="781050" y="2511425"/>
            <a:ext cx="3509963"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664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D583-25DB-4A76-908A-F11FCF482F93}"/>
              </a:ext>
            </a:extLst>
          </p:cNvPr>
          <p:cNvSpPr>
            <a:spLocks noGrp="1"/>
          </p:cNvSpPr>
          <p:nvPr>
            <p:ph type="title"/>
          </p:nvPr>
        </p:nvSpPr>
        <p:spPr>
          <a:xfrm>
            <a:off x="340555" y="889381"/>
            <a:ext cx="7886700" cy="1325563"/>
          </a:xfrm>
        </p:spPr>
        <p:txBody>
          <a:bodyPr/>
          <a:lstStyle>
            <a:lvl1pPr>
              <a:defRPr b="1">
                <a:solidFill>
                  <a:schemeClr val="accent1">
                    <a:lumMod val="50000"/>
                  </a:schemeClr>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71220FB-C263-45A3-8DF8-2B68F61BEB33}"/>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BC1736F8-9F9F-4FEE-AFDD-AF690F995FD1}"/>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62E07208-EDE6-405D-AD29-B75D495763EF}"/>
              </a:ext>
            </a:extLst>
          </p:cNvPr>
          <p:cNvSpPr>
            <a:spLocks noGrp="1"/>
          </p:cNvSpPr>
          <p:nvPr>
            <p:ph type="sldNum" sz="quarter" idx="12"/>
          </p:nvPr>
        </p:nvSpPr>
        <p:spPr/>
        <p:txBody>
          <a:bodyPr/>
          <a:lstStyle/>
          <a:p>
            <a:fld id="{0759437E-DD65-47AE-A718-65B9481C0A9E}" type="slidenum">
              <a:rPr lang="de-DE" smtClean="0"/>
              <a:pPr/>
              <a:t>‹#›</a:t>
            </a:fld>
            <a:endParaRPr lang="de-DE" dirty="0"/>
          </a:p>
        </p:txBody>
      </p:sp>
      <p:sp>
        <p:nvSpPr>
          <p:cNvPr id="7" name="SmartArt Placeholder 6">
            <a:extLst>
              <a:ext uri="{FF2B5EF4-FFF2-40B4-BE49-F238E27FC236}">
                <a16:creationId xmlns:a16="http://schemas.microsoft.com/office/drawing/2014/main" id="{7B8BB0A2-7DBC-474B-9754-68E101C521A7}"/>
              </a:ext>
            </a:extLst>
          </p:cNvPr>
          <p:cNvSpPr>
            <a:spLocks noGrp="1"/>
          </p:cNvSpPr>
          <p:nvPr>
            <p:ph type="dgm" sz="quarter" idx="13"/>
          </p:nvPr>
        </p:nvSpPr>
        <p:spPr>
          <a:xfrm>
            <a:off x="1938337" y="2478256"/>
            <a:ext cx="5048250" cy="3352800"/>
          </a:xfrm>
        </p:spPr>
        <p:txBody>
          <a:bodyPr/>
          <a:lstStyle/>
          <a:p>
            <a:endParaRPr lang="en-US"/>
          </a:p>
        </p:txBody>
      </p:sp>
    </p:spTree>
    <p:extLst>
      <p:ext uri="{BB962C8B-B14F-4D97-AF65-F5344CB8AC3E}">
        <p14:creationId xmlns:p14="http://schemas.microsoft.com/office/powerpoint/2010/main" val="238687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master mit eigenem Logo">
    <p:spTree>
      <p:nvGrpSpPr>
        <p:cNvPr id="1" name=""/>
        <p:cNvGrpSpPr/>
        <p:nvPr/>
      </p:nvGrpSpPr>
      <p:grpSpPr>
        <a:xfrm>
          <a:off x="0" y="0"/>
          <a:ext cx="0" cy="0"/>
          <a:chOff x="0" y="0"/>
          <a:chExt cx="0" cy="0"/>
        </a:xfrm>
      </p:grpSpPr>
      <p:sp>
        <p:nvSpPr>
          <p:cNvPr id="8" name="Rechteck 7"/>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581001"/>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1986531"/>
            <a:ext cx="8568000" cy="600150"/>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Rechteck 10"/>
          <p:cNvSpPr/>
          <p:nvPr userDrawn="1"/>
        </p:nvSpPr>
        <p:spPr>
          <a:xfrm>
            <a:off x="307181" y="2648801"/>
            <a:ext cx="8836819" cy="389646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marL="0" marR="0" lvl="1" indent="-28575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de-DE" sz="2000" b="0" i="0" u="none" strike="noStrike" kern="1200" cap="none" spc="0" normalizeH="0" baseline="0" noProof="0" dirty="0">
                <a:ln>
                  <a:noFill/>
                </a:ln>
                <a:solidFill>
                  <a:schemeClr val="bg1"/>
                </a:solidFill>
                <a:effectLst/>
                <a:uLnTx/>
                <a:uFillTx/>
                <a:latin typeface="+mn-lt"/>
                <a:ea typeface="+mn-ea"/>
                <a:cs typeface="+mn-cs"/>
              </a:rPr>
              <a:t>Logo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master mit Bild(ern)">
    <p:spTree>
      <p:nvGrpSpPr>
        <p:cNvPr id="1" name=""/>
        <p:cNvGrpSpPr/>
        <p:nvPr/>
      </p:nvGrpSpPr>
      <p:grpSpPr>
        <a:xfrm>
          <a:off x="0" y="0"/>
          <a:ext cx="0" cy="0"/>
          <a:chOff x="0" y="0"/>
          <a:chExt cx="0" cy="0"/>
        </a:xfrm>
      </p:grpSpPr>
      <p:sp>
        <p:nvSpPr>
          <p:cNvPr id="6" name="Rechteck 5"/>
          <p:cNvSpPr/>
          <p:nvPr userDrawn="1"/>
        </p:nvSpPr>
        <p:spPr>
          <a:xfrm>
            <a:off x="307180" y="1326628"/>
            <a:ext cx="8836819" cy="128798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81600" y="1397001"/>
            <a:ext cx="8568000" cy="528000"/>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5999" y="1986531"/>
            <a:ext cx="8568000" cy="591912"/>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0" name="Bildplatzhalter 9"/>
          <p:cNvSpPr>
            <a:spLocks noGrp="1"/>
          </p:cNvSpPr>
          <p:nvPr>
            <p:ph type="pic" sz="quarter" idx="10"/>
          </p:nvPr>
        </p:nvSpPr>
        <p:spPr>
          <a:xfrm>
            <a:off x="314325" y="2655094"/>
            <a:ext cx="8829675" cy="3890169"/>
          </a:xfrm>
          <a:prstGeom prst="rect">
            <a:avLst/>
          </a:prstGeom>
        </p:spPr>
        <p:txBody>
          <a:bodyPr/>
          <a:lstStyle/>
          <a:p>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Siegel">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userDrawn="1"/>
        </p:nvSpPr>
        <p:spPr>
          <a:xfrm>
            <a:off x="305999" y="3981450"/>
            <a:ext cx="8838000"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pic>
        <p:nvPicPr>
          <p:cNvPr id="12" name="Grafik 11" descr="FAU-Siegel"/>
          <p:cNvPicPr>
            <a:picLocks noChangeAspect="1"/>
          </p:cNvPicPr>
          <p:nvPr userDrawn="1"/>
        </p:nvPicPr>
        <p:blipFill>
          <a:blip r:embed="rId2" cstate="print"/>
          <a:stretch>
            <a:fillRect/>
          </a:stretch>
        </p:blipFill>
        <p:spPr>
          <a:xfrm>
            <a:off x="7266974" y="4637903"/>
            <a:ext cx="1877026" cy="19073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elmaster eigenes Logo">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p:cNvSpPr/>
          <p:nvPr userDrawn="1"/>
        </p:nvSpPr>
        <p:spPr>
          <a:xfrm>
            <a:off x="309563" y="3981450"/>
            <a:ext cx="8834437" cy="2563812"/>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7" name="Textplatzhalter 10"/>
          <p:cNvSpPr txBox="1">
            <a:spLocks/>
          </p:cNvSpPr>
          <p:nvPr userDrawn="1"/>
        </p:nvSpPr>
        <p:spPr>
          <a:xfrm>
            <a:off x="7270893" y="5682815"/>
            <a:ext cx="1426482" cy="473075"/>
          </a:xfrm>
          <a:prstGeom prst="rect">
            <a:avLst/>
          </a:prstGeom>
          <a:solidFill>
            <a:srgbClr val="768592"/>
          </a:solidFill>
        </p:spPr>
        <p:txBody>
          <a:bodyPr/>
          <a:lstStyle>
            <a:lvl1pPr>
              <a:defRPr sz="1200"/>
            </a:lvl1pPr>
            <a:lvl2pPr marL="0" algn="ctr">
              <a:spcBef>
                <a:spcPts val="0"/>
              </a:spcBef>
              <a:buNone/>
              <a:defRPr baseline="0"/>
            </a:lvl2pPr>
          </a:lstStyle>
          <a:p>
            <a:pPr marL="0" marR="0" lvl="1" indent="-28575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de-DE" sz="2000" b="0" i="0" u="none" strike="noStrike" kern="1200" cap="none" spc="0" normalizeH="0" baseline="0" noProof="0" dirty="0">
                <a:ln>
                  <a:noFill/>
                </a:ln>
                <a:solidFill>
                  <a:schemeClr val="bg1"/>
                </a:solidFill>
                <a:effectLst/>
                <a:uLnTx/>
                <a:uFillTx/>
                <a:latin typeface="+mn-lt"/>
                <a:ea typeface="+mn-ea"/>
                <a:cs typeface="+mn-cs"/>
              </a:rPr>
              <a:t>Logo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master größerer Titelraum und Bild(er)">
    <p:spTree>
      <p:nvGrpSpPr>
        <p:cNvPr id="1" name=""/>
        <p:cNvGrpSpPr/>
        <p:nvPr/>
      </p:nvGrpSpPr>
      <p:grpSpPr>
        <a:xfrm>
          <a:off x="0" y="0"/>
          <a:ext cx="0" cy="0"/>
          <a:chOff x="0" y="0"/>
          <a:chExt cx="0" cy="0"/>
        </a:xfrm>
      </p:grpSpPr>
      <p:sp>
        <p:nvSpPr>
          <p:cNvPr id="9" name="Rechteck 8"/>
          <p:cNvSpPr/>
          <p:nvPr userDrawn="1"/>
        </p:nvSpPr>
        <p:spPr>
          <a:xfrm>
            <a:off x="304800" y="1326628"/>
            <a:ext cx="8839199" cy="2609578"/>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1173203"/>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2670271"/>
            <a:ext cx="8568000" cy="1127371"/>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Bildplatzhalter 10"/>
          <p:cNvSpPr>
            <a:spLocks noGrp="1"/>
          </p:cNvSpPr>
          <p:nvPr>
            <p:ph type="pic" sz="quarter" idx="10"/>
          </p:nvPr>
        </p:nvSpPr>
        <p:spPr>
          <a:xfrm>
            <a:off x="306000" y="3978275"/>
            <a:ext cx="8838000" cy="2566988"/>
          </a:xfrm>
          <a:prstGeom prst="rect">
            <a:avLst/>
          </a:prstGeom>
        </p:spPr>
        <p:txBody>
          <a:bodyPr/>
          <a:lstStyle/>
          <a:p>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master großer Titelraum">
    <p:spTree>
      <p:nvGrpSpPr>
        <p:cNvPr id="1" name=""/>
        <p:cNvGrpSpPr/>
        <p:nvPr/>
      </p:nvGrpSpPr>
      <p:grpSpPr>
        <a:xfrm>
          <a:off x="0" y="0"/>
          <a:ext cx="0" cy="0"/>
          <a:chOff x="0" y="0"/>
          <a:chExt cx="0" cy="0"/>
        </a:xfrm>
      </p:grpSpPr>
      <p:sp>
        <p:nvSpPr>
          <p:cNvPr id="9" name="Rechteck 8"/>
          <p:cNvSpPr/>
          <p:nvPr userDrawn="1"/>
        </p:nvSpPr>
        <p:spPr>
          <a:xfrm>
            <a:off x="304800" y="1326627"/>
            <a:ext cx="8839199" cy="5218635"/>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96000" y="1397002"/>
            <a:ext cx="8568000" cy="2334739"/>
          </a:xfrm>
          <a:prstGeom prst="rect">
            <a:avLst/>
          </a:prstGeom>
        </p:spPr>
        <p:txBody>
          <a:bodyPr lIns="0" tIns="0" rIns="0" bIns="0">
            <a:normAutofit/>
          </a:bodyPr>
          <a:lstStyle>
            <a:lvl1pPr>
              <a:defRPr sz="2800"/>
            </a:lvl1pPr>
          </a:lstStyle>
          <a:p>
            <a:r>
              <a:rPr lang="de-DE" dirty="0"/>
              <a:t>Titelmasterformat durch Klicken bearbeiten</a:t>
            </a:r>
          </a:p>
        </p:txBody>
      </p:sp>
      <p:sp>
        <p:nvSpPr>
          <p:cNvPr id="3" name="Untertitel 2"/>
          <p:cNvSpPr>
            <a:spLocks noGrp="1"/>
          </p:cNvSpPr>
          <p:nvPr>
            <p:ph type="subTitle" idx="1"/>
          </p:nvPr>
        </p:nvSpPr>
        <p:spPr>
          <a:xfrm>
            <a:off x="396000" y="3815330"/>
            <a:ext cx="8568000" cy="2593708"/>
          </a:xfrm>
          <a:prstGeom prst="rect">
            <a:avLst/>
          </a:prstGeom>
        </p:spPr>
        <p:txBody>
          <a:bodyPr lIns="0" tIns="0" rIns="0" bIns="0">
            <a:normAutofit/>
          </a:bodyPr>
          <a:lstStyle>
            <a:lvl1pPr marL="0" indent="0" algn="l">
              <a:lnSpc>
                <a:spcPts val="3200"/>
              </a:lnSpc>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ishnu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5AC8-A67E-4D3B-88A3-7144ECF31A55}"/>
              </a:ext>
            </a:extLst>
          </p:cNvPr>
          <p:cNvSpPr>
            <a:spLocks noGrp="1"/>
          </p:cNvSpPr>
          <p:nvPr>
            <p:ph type="title"/>
          </p:nvPr>
        </p:nvSpPr>
        <p:spPr>
          <a:xfrm>
            <a:off x="-58244" y="737593"/>
            <a:ext cx="7886700" cy="596674"/>
          </a:xfrm>
        </p:spPr>
        <p:txBody>
          <a:bodyPr/>
          <a:lstStyle>
            <a:lvl1pPr>
              <a:defRPr b="1"/>
            </a:lvl1pPr>
          </a:lstStyle>
          <a:p>
            <a:r>
              <a:rPr lang="en-US" dirty="0"/>
              <a:t>Click to edit Master title style</a:t>
            </a:r>
          </a:p>
        </p:txBody>
      </p:sp>
      <p:sp>
        <p:nvSpPr>
          <p:cNvPr id="3" name="Footer Placeholder 2">
            <a:extLst>
              <a:ext uri="{FF2B5EF4-FFF2-40B4-BE49-F238E27FC236}">
                <a16:creationId xmlns:a16="http://schemas.microsoft.com/office/drawing/2014/main" id="{53F7A998-5707-4538-8682-A53EA8A29D62}"/>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DD4E9BAD-5D52-4121-A0C6-AA7DEF6F21F2}"/>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E2950C31-FA3E-44E9-900C-84CC38E976F1}"/>
              </a:ext>
            </a:extLst>
          </p:cNvPr>
          <p:cNvSpPr>
            <a:spLocks noGrp="1"/>
          </p:cNvSpPr>
          <p:nvPr>
            <p:ph type="sldNum" sz="quarter" idx="12"/>
          </p:nvPr>
        </p:nvSpPr>
        <p:spPr/>
        <p:txBody>
          <a:bodyPr/>
          <a:lstStyle/>
          <a:p>
            <a:fld id="{0759437E-DD65-47AE-A718-65B9481C0A9E}" type="slidenum">
              <a:rPr lang="de-DE" smtClean="0"/>
              <a:pPr/>
              <a:t>‹#›</a:t>
            </a:fld>
            <a:endParaRPr lang="de-DE" dirty="0"/>
          </a:p>
        </p:txBody>
      </p:sp>
      <p:sp>
        <p:nvSpPr>
          <p:cNvPr id="7" name="Picture Placeholder 6">
            <a:extLst>
              <a:ext uri="{FF2B5EF4-FFF2-40B4-BE49-F238E27FC236}">
                <a16:creationId xmlns:a16="http://schemas.microsoft.com/office/drawing/2014/main" id="{67557966-9C75-4C84-85F9-A431C4FD35FD}"/>
              </a:ext>
            </a:extLst>
          </p:cNvPr>
          <p:cNvSpPr>
            <a:spLocks noGrp="1"/>
          </p:cNvSpPr>
          <p:nvPr>
            <p:ph type="pic" sz="quarter" idx="13"/>
          </p:nvPr>
        </p:nvSpPr>
        <p:spPr>
          <a:xfrm>
            <a:off x="5413602" y="2523166"/>
            <a:ext cx="2790825" cy="2898775"/>
          </a:xfrm>
        </p:spPr>
        <p:txBody>
          <a:bodyPr/>
          <a:lstStyle/>
          <a:p>
            <a:endParaRPr lang="en-US"/>
          </a:p>
        </p:txBody>
      </p:sp>
      <p:sp>
        <p:nvSpPr>
          <p:cNvPr id="9" name="Text Placeholder 8">
            <a:extLst>
              <a:ext uri="{FF2B5EF4-FFF2-40B4-BE49-F238E27FC236}">
                <a16:creationId xmlns:a16="http://schemas.microsoft.com/office/drawing/2014/main" id="{C38A392C-34C2-42A3-A612-2D7B721862A8}"/>
              </a:ext>
            </a:extLst>
          </p:cNvPr>
          <p:cNvSpPr>
            <a:spLocks noGrp="1"/>
          </p:cNvSpPr>
          <p:nvPr>
            <p:ph type="body" sz="quarter" idx="14"/>
          </p:nvPr>
        </p:nvSpPr>
        <p:spPr>
          <a:xfrm>
            <a:off x="513896" y="1797679"/>
            <a:ext cx="3478439" cy="434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13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seite">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560173" y="2237014"/>
            <a:ext cx="4697627" cy="4182699"/>
          </a:xfrm>
          <a:prstGeom prst="rect">
            <a:avLst/>
          </a:prstGeom>
        </p:spPr>
        <p:txBody>
          <a:bodyPr lIns="0" tIns="0" rIns="0" bIns="0">
            <a:noAutofit/>
          </a:bodyPr>
          <a:lstStyle>
            <a:lvl1pPr marL="540000" indent="-540000">
              <a:defRPr/>
            </a:lvl1pPr>
            <a:lvl2pPr marL="1080000" indent="-540000">
              <a:buFontTx/>
              <a:buNone/>
              <a:defRPr/>
            </a:lvl2pPr>
            <a:lvl3pPr marL="1620000" indent="-540000">
              <a:buFontTx/>
              <a:buNone/>
              <a:defRPr/>
            </a:lvl3pPr>
            <a:lvl4pPr>
              <a:buFontTx/>
              <a:buNone/>
              <a:defRPr/>
            </a:lvl4pPr>
          </a:lstStyle>
          <a:p>
            <a:pPr lvl="0"/>
            <a:r>
              <a:rPr lang="de-DE" dirty="0"/>
              <a:t>Textmasterformate durch Klicken bearbeiten</a:t>
            </a:r>
          </a:p>
          <a:p>
            <a:pPr lvl="1"/>
            <a:r>
              <a:rPr lang="de-DE" dirty="0"/>
              <a:t>Zweite Ebene</a:t>
            </a:r>
          </a:p>
          <a:p>
            <a:pPr lvl="2"/>
            <a:r>
              <a:rPr lang="de-DE" dirty="0"/>
              <a:t>Dritte Ebene</a:t>
            </a:r>
          </a:p>
        </p:txBody>
      </p:sp>
      <p:sp>
        <p:nvSpPr>
          <p:cNvPr id="13" name="Datumsplatzhalter 12"/>
          <p:cNvSpPr>
            <a:spLocks noGrp="1"/>
          </p:cNvSpPr>
          <p:nvPr>
            <p:ph type="dt" sz="half" idx="14"/>
          </p:nvPr>
        </p:nvSpPr>
        <p:spPr/>
        <p:txBody>
          <a:bodyPr/>
          <a:lstStyle/>
          <a:p>
            <a:fld id="{44643B27-0F35-4AC5-A9AD-B13FDAF53AE8}" type="datetime1">
              <a:rPr lang="de-DE" smtClean="0"/>
              <a:pPr/>
              <a:t>20.02.2021</a:t>
            </a:fld>
            <a:endParaRPr lang="de-DE" dirty="0"/>
          </a:p>
        </p:txBody>
      </p:sp>
      <p:sp>
        <p:nvSpPr>
          <p:cNvPr id="14" name="Foliennummernplatzhalter 13"/>
          <p:cNvSpPr>
            <a:spLocks noGrp="1"/>
          </p:cNvSpPr>
          <p:nvPr>
            <p:ph type="sldNum" sz="quarter" idx="15"/>
          </p:nvPr>
        </p:nvSpPr>
        <p:spPr>
          <a:xfrm>
            <a:off x="8729662" y="6666000"/>
            <a:ext cx="235780" cy="192000"/>
          </a:xfrm>
        </p:spPr>
        <p:txBody>
          <a:bodyPr/>
          <a:lstStyle/>
          <a:p>
            <a:fld id="{0759437E-DD65-47AE-A718-65B9481C0A9E}" type="slidenum">
              <a:rPr lang="de-DE" smtClean="0"/>
              <a:pPr/>
              <a:t>‹#›</a:t>
            </a:fld>
            <a:endParaRPr lang="de-DE" dirty="0"/>
          </a:p>
        </p:txBody>
      </p:sp>
      <p:sp>
        <p:nvSpPr>
          <p:cNvPr id="15" name="Fußzeilenplatzhalter 14"/>
          <p:cNvSpPr>
            <a:spLocks noGrp="1"/>
          </p:cNvSpPr>
          <p:nvPr>
            <p:ph type="ftr" sz="quarter" idx="16"/>
          </p:nvPr>
        </p:nvSpPr>
        <p:spPr/>
        <p:txBody>
          <a:bodyPr/>
          <a:lstStyle/>
          <a:p>
            <a:endParaRPr lang="de-DE" dirty="0"/>
          </a:p>
        </p:txBody>
      </p:sp>
      <p:sp>
        <p:nvSpPr>
          <p:cNvPr id="3" name="Picture Placeholder 2">
            <a:extLst>
              <a:ext uri="{FF2B5EF4-FFF2-40B4-BE49-F238E27FC236}">
                <a16:creationId xmlns:a16="http://schemas.microsoft.com/office/drawing/2014/main" id="{91C3F3E7-B915-4E7F-9BA2-1C31E6F49BD5}"/>
              </a:ext>
            </a:extLst>
          </p:cNvPr>
          <p:cNvSpPr>
            <a:spLocks noGrp="1"/>
          </p:cNvSpPr>
          <p:nvPr>
            <p:ph type="pic" sz="quarter" idx="17"/>
          </p:nvPr>
        </p:nvSpPr>
        <p:spPr>
          <a:xfrm>
            <a:off x="5461907" y="2979510"/>
            <a:ext cx="3429000" cy="2874963"/>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fif"/><Relationship Id="rId3" Type="http://schemas.openxmlformats.org/officeDocument/2006/relationships/slideLayout" Target="../slideLayouts/slideLayout10.xml"/><Relationship Id="rId7" Type="http://schemas.openxmlformats.org/officeDocument/2006/relationships/image" Target="../media/image1.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Grafik 4" descr="FAU_Logo_Tech_englisch_DinA4_RGB.emf"/>
          <p:cNvPicPr>
            <a:picLocks noChangeAspect="1"/>
          </p:cNvPicPr>
          <p:nvPr userDrawn="1"/>
        </p:nvPicPr>
        <p:blipFill>
          <a:blip r:embed="rId9" cstate="print"/>
          <a:stretch>
            <a:fillRect/>
          </a:stretch>
        </p:blipFill>
        <p:spPr>
          <a:xfrm>
            <a:off x="6334309" y="253835"/>
            <a:ext cx="2270337" cy="593889"/>
          </a:xfrm>
          <a:prstGeom prst="rect">
            <a:avLst/>
          </a:prstGeom>
        </p:spPr>
      </p:pic>
      <p:sp>
        <p:nvSpPr>
          <p:cNvPr id="56" name="Rechteck 55"/>
          <p:cNvSpPr/>
          <p:nvPr userDrawn="1"/>
        </p:nvSpPr>
        <p:spPr>
          <a:xfrm>
            <a:off x="0" y="1325003"/>
            <a:ext cx="252000" cy="1289610"/>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p:cNvSpPr/>
          <p:nvPr userDrawn="1"/>
        </p:nvSpPr>
        <p:spPr>
          <a:xfrm>
            <a:off x="0" y="2650330"/>
            <a:ext cx="252000" cy="1288800"/>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 bg1="lt1" tx1="dk1" bg2="lt2" tx2="dk2" accent1="accent1" accent2="accent2" accent3="accent3" accent4="accent4" accent5="accent5" accent6="accent6" hlink="hlink" folHlink="folHlink"/>
  <p:sldLayoutIdLst>
    <p:sldLayoutId id="2147483655" r:id="rId1"/>
    <p:sldLayoutId id="2147483666" r:id="rId2"/>
    <p:sldLayoutId id="2147483659" r:id="rId3"/>
    <p:sldLayoutId id="2147483662" r:id="rId4"/>
    <p:sldLayoutId id="2147483667" r:id="rId5"/>
    <p:sldLayoutId id="2147483668" r:id="rId6"/>
    <p:sldLayoutId id="2147483669" r:id="rId7"/>
  </p:sldLayoutIdLst>
  <p:hf hdr="0"/>
  <p:txStyles>
    <p:titleStyle>
      <a:lvl1pPr algn="l" defTabSz="914400" rtl="0" eaLnBrk="1" latinLnBrk="0" hangingPunct="1">
        <a:lnSpc>
          <a:spcPts val="3200"/>
        </a:lnSpc>
        <a:spcBef>
          <a:spcPct val="0"/>
        </a:spcBef>
        <a:buNone/>
        <a:defRPr sz="3200" b="1" kern="1200">
          <a:solidFill>
            <a:schemeClr val="bg1"/>
          </a:solidFill>
          <a:latin typeface="+mj-lt"/>
          <a:ea typeface="+mj-ea"/>
          <a:cs typeface="+mj-cs"/>
        </a:defRPr>
      </a:lvl1pPr>
    </p:titleStyle>
    <p:bodyStyle>
      <a:lvl1pPr marL="457200" indent="-457200" algn="l" defTabSz="914400" rtl="0" eaLnBrk="1" latinLnBrk="0" hangingPunct="1">
        <a:spcBef>
          <a:spcPct val="20000"/>
        </a:spcBef>
        <a:buFont typeface="+mj-lt"/>
        <a:buAutoNum type="arabicPeriod"/>
        <a:defRPr sz="24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fik 8" descr="FAU_Logo_Tech_englisch_DinA4_RGB.emf"/>
          <p:cNvPicPr>
            <a:picLocks noChangeAspect="1"/>
          </p:cNvPicPr>
          <p:nvPr userDrawn="1"/>
        </p:nvPicPr>
        <p:blipFill>
          <a:blip r:embed="rId7" cstate="print"/>
          <a:stretch>
            <a:fillRect/>
          </a:stretch>
        </p:blipFill>
        <p:spPr>
          <a:xfrm>
            <a:off x="7328808" y="123207"/>
            <a:ext cx="1483178" cy="387979"/>
          </a:xfrm>
          <a:prstGeom prst="rect">
            <a:avLst/>
          </a:prstGeom>
        </p:spPr>
      </p:pic>
      <p:sp>
        <p:nvSpPr>
          <p:cNvPr id="60" name="Rechteck 59"/>
          <p:cNvSpPr/>
          <p:nvPr userDrawn="1"/>
        </p:nvSpPr>
        <p:spPr>
          <a:xfrm>
            <a:off x="1" y="1985668"/>
            <a:ext cx="261937" cy="643233"/>
          </a:xfrm>
          <a:prstGeom prst="rect">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p:cNvSpPr/>
          <p:nvPr userDrawn="1"/>
        </p:nvSpPr>
        <p:spPr>
          <a:xfrm>
            <a:off x="1" y="1316535"/>
            <a:ext cx="264318" cy="643233"/>
          </a:xfrm>
          <a:prstGeom prst="rect">
            <a:avLst/>
          </a:prstGeom>
          <a:solidFill>
            <a:srgbClr val="98A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Freihandform 108"/>
          <p:cNvSpPr/>
          <p:nvPr userDrawn="1"/>
        </p:nvSpPr>
        <p:spPr>
          <a:xfrm>
            <a:off x="295266" y="657389"/>
            <a:ext cx="8848733" cy="5924385"/>
          </a:xfrm>
          <a:custGeom>
            <a:avLst/>
            <a:gdLst>
              <a:gd name="connsiteX0" fmla="*/ 719137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 name="connsiteX0" fmla="*/ 723719 w 723900"/>
              <a:gd name="connsiteY0" fmla="*/ 0 h 721519"/>
              <a:gd name="connsiteX1" fmla="*/ 0 w 723900"/>
              <a:gd name="connsiteY1" fmla="*/ 0 h 721519"/>
              <a:gd name="connsiteX2" fmla="*/ 0 w 723900"/>
              <a:gd name="connsiteY2" fmla="*/ 721519 h 721519"/>
              <a:gd name="connsiteX3" fmla="*/ 723900 w 723900"/>
              <a:gd name="connsiteY3" fmla="*/ 721519 h 721519"/>
              <a:gd name="connsiteX4" fmla="*/ 685800 w 723900"/>
              <a:gd name="connsiteY4" fmla="*/ 721519 h 721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721519">
                <a:moveTo>
                  <a:pt x="723719" y="0"/>
                </a:moveTo>
                <a:lnTo>
                  <a:pt x="0" y="0"/>
                </a:lnTo>
                <a:lnTo>
                  <a:pt x="0" y="721519"/>
                </a:lnTo>
                <a:lnTo>
                  <a:pt x="723900" y="721519"/>
                </a:lnTo>
                <a:lnTo>
                  <a:pt x="685800" y="721519"/>
                </a:lnTo>
              </a:path>
            </a:pathLst>
          </a:custGeom>
          <a:ln>
            <a:solidFill>
              <a:srgbClr val="00386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7" name="Fußzeilenplatzhalter 116"/>
          <p:cNvSpPr>
            <a:spLocks noGrp="1"/>
          </p:cNvSpPr>
          <p:nvPr>
            <p:ph type="ftr" sz="quarter" idx="3"/>
          </p:nvPr>
        </p:nvSpPr>
        <p:spPr>
          <a:xfrm>
            <a:off x="296448" y="6628573"/>
            <a:ext cx="6120000" cy="192468"/>
          </a:xfrm>
          <a:prstGeom prst="rect">
            <a:avLst/>
          </a:prstGeom>
        </p:spPr>
        <p:txBody>
          <a:bodyPr vert="horz" lIns="0" tIns="0" rIns="0" bIns="0" rtlCol="0" anchor="t" anchorCtr="0"/>
          <a:lstStyle>
            <a:lvl1pPr algn="l">
              <a:defRPr sz="900">
                <a:solidFill>
                  <a:srgbClr val="003865"/>
                </a:solidFill>
              </a:defRPr>
            </a:lvl1pPr>
          </a:lstStyle>
          <a:p>
            <a:endParaRPr lang="de-DE" dirty="0"/>
          </a:p>
        </p:txBody>
      </p:sp>
      <p:sp>
        <p:nvSpPr>
          <p:cNvPr id="118" name="Datumsplatzhalter 117"/>
          <p:cNvSpPr>
            <a:spLocks noGrp="1"/>
          </p:cNvSpPr>
          <p:nvPr>
            <p:ph type="dt" sz="half" idx="2"/>
          </p:nvPr>
        </p:nvSpPr>
        <p:spPr>
          <a:xfrm>
            <a:off x="8070397" y="6673473"/>
            <a:ext cx="702478" cy="184527"/>
          </a:xfrm>
          <a:prstGeom prst="rect">
            <a:avLst/>
          </a:prstGeom>
        </p:spPr>
        <p:txBody>
          <a:bodyPr vert="horz" lIns="0" tIns="0" rIns="0" bIns="0" rtlCol="0" anchor="t" anchorCtr="0"/>
          <a:lstStyle>
            <a:lvl1pPr algn="l">
              <a:defRPr sz="900">
                <a:solidFill>
                  <a:srgbClr val="003865"/>
                </a:solidFill>
              </a:defRPr>
            </a:lvl1pPr>
          </a:lstStyle>
          <a:p>
            <a:fld id="{999ECA2A-29A5-4A61-9B2A-1FC4878172CE}" type="datetime1">
              <a:rPr lang="de-DE" smtClean="0"/>
              <a:pPr/>
              <a:t>20.02.2021</a:t>
            </a:fld>
            <a:endParaRPr lang="de-DE" dirty="0"/>
          </a:p>
        </p:txBody>
      </p:sp>
      <p:sp>
        <p:nvSpPr>
          <p:cNvPr id="119" name="Foliennummernplatzhalter 118"/>
          <p:cNvSpPr>
            <a:spLocks noGrp="1"/>
          </p:cNvSpPr>
          <p:nvPr>
            <p:ph type="sldNum" sz="quarter" idx="4"/>
          </p:nvPr>
        </p:nvSpPr>
        <p:spPr>
          <a:xfrm>
            <a:off x="8847552" y="6662042"/>
            <a:ext cx="235780" cy="192000"/>
          </a:xfrm>
          <a:prstGeom prst="rect">
            <a:avLst/>
          </a:prstGeom>
        </p:spPr>
        <p:txBody>
          <a:bodyPr vert="horz" lIns="0" tIns="0" rIns="0" bIns="0" rtlCol="0" anchor="t" anchorCtr="0"/>
          <a:lstStyle>
            <a:lvl1pPr algn="r">
              <a:defRPr sz="900">
                <a:solidFill>
                  <a:srgbClr val="003865"/>
                </a:solidFill>
              </a:defRPr>
            </a:lvl1pPr>
          </a:lstStyle>
          <a:p>
            <a:fld id="{0759437E-DD65-47AE-A718-65B9481C0A9E}" type="slidenum">
              <a:rPr lang="de-DE" smtClean="0"/>
              <a:pPr/>
              <a:t>‹#›</a:t>
            </a:fld>
            <a:endParaRPr lang="de-DE" dirty="0"/>
          </a:p>
        </p:txBody>
      </p:sp>
      <p:sp>
        <p:nvSpPr>
          <p:cNvPr id="2" name="Title Placeholder 1">
            <a:extLst>
              <a:ext uri="{FF2B5EF4-FFF2-40B4-BE49-F238E27FC236}">
                <a16:creationId xmlns:a16="http://schemas.microsoft.com/office/drawing/2014/main" id="{D720FCF6-8FBC-4C6D-8E27-6A4614578CC4}"/>
              </a:ext>
            </a:extLst>
          </p:cNvPr>
          <p:cNvSpPr>
            <a:spLocks noGrp="1"/>
          </p:cNvSpPr>
          <p:nvPr>
            <p:ph type="title"/>
          </p:nvPr>
        </p:nvSpPr>
        <p:spPr>
          <a:xfrm>
            <a:off x="-303173" y="719861"/>
            <a:ext cx="7886700" cy="59667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ED26310-A2B3-4990-A5E0-18C59105DC41}"/>
              </a:ext>
            </a:extLst>
          </p:cNvPr>
          <p:cNvSpPr>
            <a:spLocks noGrp="1"/>
          </p:cNvSpPr>
          <p:nvPr>
            <p:ph type="body" idx="1"/>
          </p:nvPr>
        </p:nvSpPr>
        <p:spPr>
          <a:xfrm>
            <a:off x="628650" y="1825625"/>
            <a:ext cx="385354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B5203847-59A5-4E6F-9FA0-734656A4570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1568" t="32720" r="20651" b="36720"/>
          <a:stretch/>
        </p:blipFill>
        <p:spPr>
          <a:xfrm>
            <a:off x="9359751" y="727114"/>
            <a:ext cx="1100736" cy="582168"/>
          </a:xfrm>
          <a:prstGeom prst="rect">
            <a:avLst/>
          </a:prstGeom>
          <a:effectLst>
            <a:glow rad="127000">
              <a:schemeClr val="accent1">
                <a:alpha val="0"/>
              </a:schemeClr>
            </a:glow>
          </a:effectLst>
        </p:spPr>
      </p:pic>
      <p:sp>
        <p:nvSpPr>
          <p:cNvPr id="4" name="TextBox 3">
            <a:extLst>
              <a:ext uri="{FF2B5EF4-FFF2-40B4-BE49-F238E27FC236}">
                <a16:creationId xmlns:a16="http://schemas.microsoft.com/office/drawing/2014/main" id="{386C962A-5E71-41DA-9332-ABB09209396A}"/>
              </a:ext>
            </a:extLst>
          </p:cNvPr>
          <p:cNvSpPr txBox="1"/>
          <p:nvPr userDrawn="1"/>
        </p:nvSpPr>
        <p:spPr>
          <a:xfrm>
            <a:off x="6546679" y="6559747"/>
            <a:ext cx="2418763" cy="307777"/>
          </a:xfrm>
          <a:prstGeom prst="rect">
            <a:avLst/>
          </a:prstGeom>
          <a:noFill/>
        </p:spPr>
        <p:txBody>
          <a:bodyPr wrap="square" rtlCol="0">
            <a:spAutoFit/>
          </a:bodyPr>
          <a:lstStyle/>
          <a:p>
            <a:r>
              <a:rPr lang="en-US" sz="1400" dirty="0">
                <a:solidFill>
                  <a:schemeClr val="bg1">
                    <a:lumMod val="65000"/>
                  </a:schemeClr>
                </a:solidFill>
              </a:rPr>
              <a:t>Trend Detection</a:t>
            </a:r>
          </a:p>
        </p:txBody>
      </p:sp>
    </p:spTree>
  </p:cSld>
  <p:clrMap bg1="lt1" tx1="dk1" bg2="lt2" tx2="dk2" accent1="accent1" accent2="accent2" accent3="accent3" accent4="accent4" accent5="accent5" accent6="accent6" hlink="hlink" folHlink="folHlink"/>
  <p:sldLayoutIdLst>
    <p:sldLayoutId id="2147483672" r:id="rId1"/>
    <p:sldLayoutId id="2147483664" r:id="rId2"/>
    <p:sldLayoutId id="2147483665" r:id="rId3"/>
    <p:sldLayoutId id="2147483670" r:id="rId4"/>
    <p:sldLayoutId id="2147483671" r:id="rId5"/>
  </p:sldLayoutIdLst>
  <p:hf hdr="0"/>
  <p:txStyles>
    <p:titleStyle>
      <a:lvl1pPr algn="ctr" defTabSz="914400" rtl="0" eaLnBrk="1" latinLnBrk="0" hangingPunct="1">
        <a:spcBef>
          <a:spcPct val="0"/>
        </a:spcBef>
        <a:buNone/>
        <a:defRPr sz="4000" kern="1200">
          <a:solidFill>
            <a:schemeClr val="tx2">
              <a:lumMod val="75000"/>
            </a:schemeClr>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lang="de-DE" sz="1800" b="1" kern="1200" dirty="0" smtClean="0">
          <a:solidFill>
            <a:srgbClr val="003865"/>
          </a:solidFill>
          <a:latin typeface="+mn-lt"/>
          <a:ea typeface="+mn-ea"/>
          <a:cs typeface="+mn-cs"/>
        </a:defRPr>
      </a:lvl1pPr>
      <a:lvl2pPr marL="971550" indent="-514350" algn="l" defTabSz="914400" rtl="0" eaLnBrk="1" latinLnBrk="0" hangingPunct="1">
        <a:spcBef>
          <a:spcPct val="20000"/>
        </a:spcBef>
        <a:buFont typeface="+mj-lt"/>
        <a:buAutoNum type="arabicPeriod"/>
        <a:defRPr sz="1800" kern="1200">
          <a:solidFill>
            <a:srgbClr val="003865"/>
          </a:solidFill>
          <a:latin typeface="+mn-lt"/>
          <a:ea typeface="+mn-ea"/>
          <a:cs typeface="+mn-cs"/>
        </a:defRPr>
      </a:lvl2pPr>
      <a:lvl3pPr marL="1371600" indent="-457200" algn="l" defTabSz="914400" rtl="0" eaLnBrk="1" latinLnBrk="0" hangingPunct="1">
        <a:spcBef>
          <a:spcPct val="20000"/>
        </a:spcBef>
        <a:buFont typeface="+mj-lt"/>
        <a:buAutoNum type="arabicPeriod"/>
        <a:defRPr sz="1800" kern="1200">
          <a:solidFill>
            <a:srgbClr val="003865"/>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00386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00386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5.png"/><Relationship Id="rId7" Type="http://schemas.openxmlformats.org/officeDocument/2006/relationships/diagramQuickStyle" Target="../diagrams/quickStyle7.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6.png"/><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96000" y="1397002"/>
            <a:ext cx="8568000" cy="1049465"/>
          </a:xfrm>
        </p:spPr>
        <p:txBody>
          <a:bodyPr>
            <a:normAutofit/>
          </a:bodyPr>
          <a:lstStyle/>
          <a:p>
            <a:r>
              <a:rPr lang="en-US" dirty="0"/>
              <a:t>Technology Trend Detection using Natural Language Processing</a:t>
            </a:r>
            <a:endParaRPr lang="de-DE" dirty="0"/>
          </a:p>
        </p:txBody>
      </p:sp>
      <p:sp>
        <p:nvSpPr>
          <p:cNvPr id="3" name="Untertitel 2"/>
          <p:cNvSpPr>
            <a:spLocks noGrp="1"/>
          </p:cNvSpPr>
          <p:nvPr>
            <p:ph type="subTitle" idx="1"/>
          </p:nvPr>
        </p:nvSpPr>
        <p:spPr>
          <a:xfrm>
            <a:off x="396000" y="2785021"/>
            <a:ext cx="8568000" cy="421820"/>
          </a:xfrm>
        </p:spPr>
        <p:txBody>
          <a:bodyPr>
            <a:normAutofit/>
          </a:bodyPr>
          <a:lstStyle/>
          <a:p>
            <a:pPr>
              <a:lnSpc>
                <a:spcPct val="100000"/>
              </a:lnSpc>
            </a:pPr>
            <a:r>
              <a:rPr lang="en-US" dirty="0"/>
              <a:t>Final</a:t>
            </a:r>
            <a:r>
              <a:rPr lang="de-DE" dirty="0"/>
              <a:t> Talk Master‘s Thesis</a:t>
            </a:r>
          </a:p>
          <a:p>
            <a:endParaRPr lang="de-DE" dirty="0"/>
          </a:p>
        </p:txBody>
      </p:sp>
      <p:pic>
        <p:nvPicPr>
          <p:cNvPr id="5" name="Picture 4">
            <a:extLst>
              <a:ext uri="{FF2B5EF4-FFF2-40B4-BE49-F238E27FC236}">
                <a16:creationId xmlns:a16="http://schemas.microsoft.com/office/drawing/2014/main" id="{6B91EE9E-3B97-4B3F-B426-3577495A7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00" y="-38116"/>
            <a:ext cx="1560778" cy="1435118"/>
          </a:xfrm>
          <a:prstGeom prst="ellipse">
            <a:avLst/>
          </a:prstGeom>
          <a:ln>
            <a:noFill/>
          </a:ln>
          <a:effectLst>
            <a:softEdge rad="112500"/>
          </a:effectLst>
        </p:spPr>
      </p:pic>
      <p:sp>
        <p:nvSpPr>
          <p:cNvPr id="7" name="Untertitel 2">
            <a:extLst>
              <a:ext uri="{FF2B5EF4-FFF2-40B4-BE49-F238E27FC236}">
                <a16:creationId xmlns:a16="http://schemas.microsoft.com/office/drawing/2014/main" id="{D96C6C8C-B4C1-43EF-9FC9-70055A5CEBBD}"/>
              </a:ext>
            </a:extLst>
          </p:cNvPr>
          <p:cNvSpPr txBox="1">
            <a:spLocks/>
          </p:cNvSpPr>
          <p:nvPr/>
        </p:nvSpPr>
        <p:spPr>
          <a:xfrm>
            <a:off x="396000" y="3802949"/>
            <a:ext cx="8568000" cy="421820"/>
          </a:xfrm>
          <a:prstGeom prst="rect">
            <a:avLst/>
          </a:prstGeom>
        </p:spPr>
        <p:txBody>
          <a:bodyPr lIns="0" tIns="0" rIns="0" bIns="0">
            <a:noAutofit/>
          </a:bodyPr>
          <a:lstStyle>
            <a:lvl1pPr marL="0" indent="0" algn="l" defTabSz="914400" rtl="0" eaLnBrk="1" latinLnBrk="0" hangingPunct="1">
              <a:lnSpc>
                <a:spcPts val="3200"/>
              </a:lnSpc>
              <a:spcBef>
                <a:spcPct val="20000"/>
              </a:spcBef>
              <a:buFont typeface="+mj-lt"/>
              <a:buNone/>
              <a:defRPr sz="200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ct val="100000"/>
              </a:lnSpc>
            </a:pPr>
            <a:r>
              <a:rPr lang="de-DE" sz="1800" dirty="0"/>
              <a:t>Jishnu Jayaraj</a:t>
            </a:r>
          </a:p>
          <a:p>
            <a:endParaRPr lang="de-DE" sz="1800" dirty="0"/>
          </a:p>
        </p:txBody>
      </p:sp>
      <p:sp>
        <p:nvSpPr>
          <p:cNvPr id="11" name="TextBox 10">
            <a:extLst>
              <a:ext uri="{FF2B5EF4-FFF2-40B4-BE49-F238E27FC236}">
                <a16:creationId xmlns:a16="http://schemas.microsoft.com/office/drawing/2014/main" id="{42AC7EE7-58BD-44D8-9F72-F00B770ABB43}"/>
              </a:ext>
            </a:extLst>
          </p:cNvPr>
          <p:cNvSpPr txBox="1"/>
          <p:nvPr/>
        </p:nvSpPr>
        <p:spPr>
          <a:xfrm>
            <a:off x="650382" y="4224769"/>
            <a:ext cx="6450505" cy="338554"/>
          </a:xfrm>
          <a:prstGeom prst="rect">
            <a:avLst/>
          </a:prstGeom>
          <a:noFill/>
        </p:spPr>
        <p:txBody>
          <a:bodyPr wrap="square">
            <a:spAutoFit/>
          </a:bodyPr>
          <a:lstStyle/>
          <a:p>
            <a:pPr>
              <a:lnSpc>
                <a:spcPct val="100000"/>
              </a:lnSpc>
            </a:pPr>
            <a:r>
              <a:rPr lang="de-DE" sz="1600" dirty="0">
                <a:solidFill>
                  <a:schemeClr val="bg1"/>
                </a:solidFill>
              </a:rPr>
              <a:t>Andreas Maier</a:t>
            </a:r>
            <a:r>
              <a:rPr lang="de-DE" sz="1600" baseline="30000" dirty="0">
                <a:solidFill>
                  <a:schemeClr val="bg1"/>
                </a:solidFill>
              </a:rPr>
              <a:t>1</a:t>
            </a:r>
            <a:r>
              <a:rPr lang="de-DE" sz="1600" dirty="0">
                <a:solidFill>
                  <a:schemeClr val="bg1"/>
                </a:solidFill>
              </a:rPr>
              <a:t>, Nadine Ruecker</a:t>
            </a:r>
            <a:r>
              <a:rPr lang="de-DE" sz="1600" baseline="30000" dirty="0">
                <a:solidFill>
                  <a:schemeClr val="bg1"/>
                </a:solidFill>
              </a:rPr>
              <a:t>1</a:t>
            </a:r>
            <a:r>
              <a:rPr lang="de-DE" sz="1600" dirty="0">
                <a:solidFill>
                  <a:schemeClr val="bg1"/>
                </a:solidFill>
              </a:rPr>
              <a:t>, Thomas Kinkeldei</a:t>
            </a:r>
            <a:r>
              <a:rPr lang="de-DE" sz="1600" baseline="30000" dirty="0">
                <a:solidFill>
                  <a:schemeClr val="bg1"/>
                </a:solidFill>
              </a:rPr>
              <a:t>2</a:t>
            </a:r>
          </a:p>
        </p:txBody>
      </p:sp>
      <p:sp>
        <p:nvSpPr>
          <p:cNvPr id="8" name="Footer Placeholder 4">
            <a:extLst>
              <a:ext uri="{FF2B5EF4-FFF2-40B4-BE49-F238E27FC236}">
                <a16:creationId xmlns:a16="http://schemas.microsoft.com/office/drawing/2014/main" id="{D2DDE94A-90F4-4902-9DC9-DAC008C46423}"/>
              </a:ext>
            </a:extLst>
          </p:cNvPr>
          <p:cNvSpPr txBox="1">
            <a:spLocks/>
          </p:cNvSpPr>
          <p:nvPr/>
        </p:nvSpPr>
        <p:spPr>
          <a:xfrm>
            <a:off x="381109" y="6519445"/>
            <a:ext cx="7990302" cy="18996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solidFill>
                  <a:schemeClr val="tx2">
                    <a:lumMod val="50000"/>
                  </a:schemeClr>
                </a:solidFill>
              </a:rPr>
              <a:t>1: Friedrich-Alexander-Universität Erlangen-Nürnberg   2: ROKIN Tech</a:t>
            </a:r>
          </a:p>
        </p:txBody>
      </p:sp>
      <p:pic>
        <p:nvPicPr>
          <p:cNvPr id="9" name="Picture 8">
            <a:extLst>
              <a:ext uri="{FF2B5EF4-FFF2-40B4-BE49-F238E27FC236}">
                <a16:creationId xmlns:a16="http://schemas.microsoft.com/office/drawing/2014/main" id="{27A7658D-1C7B-41CE-A942-29EAB744137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03314" y="148590"/>
            <a:ext cx="824865" cy="7702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10</a:t>
            </a:fld>
            <a:endParaRPr lang="de-DE" dirty="0"/>
          </a:p>
        </p:txBody>
      </p:sp>
      <p:sp>
        <p:nvSpPr>
          <p:cNvPr id="13" name="TextBox 12">
            <a:extLst>
              <a:ext uri="{FF2B5EF4-FFF2-40B4-BE49-F238E27FC236}">
                <a16:creationId xmlns:a16="http://schemas.microsoft.com/office/drawing/2014/main" id="{EB56FE26-0E0B-4C28-82BF-486DFAA0378E}"/>
              </a:ext>
            </a:extLst>
          </p:cNvPr>
          <p:cNvSpPr txBox="1"/>
          <p:nvPr/>
        </p:nvSpPr>
        <p:spPr>
          <a:xfrm>
            <a:off x="414074" y="2031222"/>
            <a:ext cx="7656323" cy="369332"/>
          </a:xfrm>
          <a:prstGeom prst="rect">
            <a:avLst/>
          </a:prstGeom>
          <a:noFill/>
        </p:spPr>
        <p:txBody>
          <a:bodyPr wrap="square">
            <a:spAutoFit/>
          </a:bodyPr>
          <a:lstStyle/>
          <a:p>
            <a:r>
              <a:rPr lang="en-US" b="1" dirty="0">
                <a:solidFill>
                  <a:srgbClr val="003865"/>
                </a:solidFill>
              </a:rPr>
              <a:t>Augmented SBERT</a:t>
            </a:r>
            <a:r>
              <a:rPr lang="en-US" baseline="30000" dirty="0">
                <a:solidFill>
                  <a:srgbClr val="003865"/>
                </a:solidFill>
              </a:rPr>
              <a:t>1</a:t>
            </a:r>
            <a:endParaRPr lang="en-US" dirty="0"/>
          </a:p>
        </p:txBody>
      </p:sp>
      <p:sp>
        <p:nvSpPr>
          <p:cNvPr id="14" name="Title 1">
            <a:extLst>
              <a:ext uri="{FF2B5EF4-FFF2-40B4-BE49-F238E27FC236}">
                <a16:creationId xmlns:a16="http://schemas.microsoft.com/office/drawing/2014/main" id="{BAE9F5FD-9D6C-47E5-A081-D8FEFA4BEB25}"/>
              </a:ext>
            </a:extLst>
          </p:cNvPr>
          <p:cNvSpPr>
            <a:spLocks noGrp="1"/>
          </p:cNvSpPr>
          <p:nvPr>
            <p:ph type="title"/>
          </p:nvPr>
        </p:nvSpPr>
        <p:spPr>
          <a:xfrm>
            <a:off x="534936" y="1294265"/>
            <a:ext cx="7886700" cy="596674"/>
          </a:xfrm>
        </p:spPr>
        <p:txBody>
          <a:bodyPr>
            <a:normAutofit/>
          </a:bodyPr>
          <a:lstStyle/>
          <a:p>
            <a:r>
              <a:rPr lang="en-US" sz="3200" b="0" dirty="0"/>
              <a:t>Feature extraction: Fine tuning</a:t>
            </a:r>
          </a:p>
        </p:txBody>
      </p:sp>
      <p:sp>
        <p:nvSpPr>
          <p:cNvPr id="20" name="TextBox 19">
            <a:extLst>
              <a:ext uri="{FF2B5EF4-FFF2-40B4-BE49-F238E27FC236}">
                <a16:creationId xmlns:a16="http://schemas.microsoft.com/office/drawing/2014/main" id="{9E56CF74-F00D-4938-BFCA-7F28C3ACE4A7}"/>
              </a:ext>
            </a:extLst>
          </p:cNvPr>
          <p:cNvSpPr txBox="1"/>
          <p:nvPr/>
        </p:nvSpPr>
        <p:spPr>
          <a:xfrm>
            <a:off x="709369" y="2450118"/>
            <a:ext cx="7656323" cy="2862322"/>
          </a:xfrm>
          <a:prstGeom prst="rect">
            <a:avLst/>
          </a:prstGeom>
          <a:noFill/>
        </p:spPr>
        <p:txBody>
          <a:bodyPr wrap="square">
            <a:spAutoFit/>
          </a:bodyPr>
          <a:lstStyle/>
          <a:p>
            <a:r>
              <a:rPr lang="en-US" dirty="0">
                <a:solidFill>
                  <a:srgbClr val="003865"/>
                </a:solidFill>
              </a:rPr>
              <a:t>Data augmentation technique, where high performant cross-encoder are used to label dataset for bi-encoder training </a:t>
            </a:r>
          </a:p>
          <a:p>
            <a:endParaRPr lang="en-US" dirty="0">
              <a:solidFill>
                <a:srgbClr val="003865"/>
              </a:solidFill>
            </a:endParaRPr>
          </a:p>
          <a:p>
            <a:r>
              <a:rPr lang="en-US" dirty="0">
                <a:solidFill>
                  <a:srgbClr val="003865"/>
                </a:solidFill>
              </a:rPr>
              <a:t>Dataset used :</a:t>
            </a:r>
            <a:r>
              <a:rPr lang="en-US" dirty="0" err="1">
                <a:solidFill>
                  <a:srgbClr val="003865"/>
                </a:solidFill>
              </a:rPr>
              <a:t>STSb</a:t>
            </a:r>
            <a:r>
              <a:rPr lang="en-US" dirty="0">
                <a:solidFill>
                  <a:srgbClr val="003865"/>
                </a:solidFill>
              </a:rPr>
              <a:t> dataset</a:t>
            </a:r>
          </a:p>
          <a:p>
            <a:endParaRPr lang="en-US" dirty="0">
              <a:solidFill>
                <a:srgbClr val="003865"/>
              </a:solidFill>
            </a:endParaRPr>
          </a:p>
          <a:p>
            <a:pPr marL="285750" indent="-285750">
              <a:buFont typeface="Arial" panose="020B0604020202020204" pitchFamily="34" charset="0"/>
              <a:buChar char="•"/>
            </a:pPr>
            <a:r>
              <a:rPr lang="en-US" dirty="0">
                <a:solidFill>
                  <a:srgbClr val="003865"/>
                </a:solidFill>
              </a:rPr>
              <a:t>Fine-tune cross-encoder (BERT) on gold </a:t>
            </a:r>
            <a:r>
              <a:rPr lang="en-US" dirty="0" err="1">
                <a:solidFill>
                  <a:srgbClr val="003865"/>
                </a:solidFill>
              </a:rPr>
              <a:t>STSb</a:t>
            </a:r>
            <a:r>
              <a:rPr lang="en-US" dirty="0">
                <a:solidFill>
                  <a:srgbClr val="003865"/>
                </a:solidFill>
              </a:rPr>
              <a:t> dataset</a:t>
            </a:r>
          </a:p>
          <a:p>
            <a:pPr marL="285750" indent="-285750">
              <a:buFont typeface="Arial" panose="020B0604020202020204" pitchFamily="34" charset="0"/>
              <a:buChar char="•"/>
            </a:pPr>
            <a:r>
              <a:rPr lang="en-US" dirty="0">
                <a:solidFill>
                  <a:srgbClr val="003865"/>
                </a:solidFill>
              </a:rPr>
              <a:t>Fine-tuned Cross-encoder is used to label on Semantic Search sampled unlabeled pairs (silver </a:t>
            </a:r>
            <a:r>
              <a:rPr lang="en-US" dirty="0" err="1">
                <a:solidFill>
                  <a:srgbClr val="003865"/>
                </a:solidFill>
              </a:rPr>
              <a:t>STSb</a:t>
            </a:r>
            <a:r>
              <a:rPr lang="en-US" dirty="0">
                <a:solidFill>
                  <a:srgbClr val="003865"/>
                </a:solidFill>
              </a:rPr>
              <a:t> dataset) </a:t>
            </a:r>
          </a:p>
          <a:p>
            <a:pPr marL="285750" indent="-285750">
              <a:buFont typeface="Arial" panose="020B0604020202020204" pitchFamily="34" charset="0"/>
              <a:buChar char="•"/>
            </a:pPr>
            <a:r>
              <a:rPr lang="en-US" dirty="0">
                <a:solidFill>
                  <a:srgbClr val="003865"/>
                </a:solidFill>
              </a:rPr>
              <a:t>Bi-encoder (SBERT) is finally fine-tuned on both gold + silver </a:t>
            </a:r>
            <a:r>
              <a:rPr lang="en-US" dirty="0" err="1">
                <a:solidFill>
                  <a:srgbClr val="003865"/>
                </a:solidFill>
              </a:rPr>
              <a:t>STSb</a:t>
            </a:r>
            <a:r>
              <a:rPr lang="en-US" dirty="0">
                <a:solidFill>
                  <a:srgbClr val="003865"/>
                </a:solidFill>
              </a:rPr>
              <a:t> dataset</a:t>
            </a:r>
          </a:p>
        </p:txBody>
      </p:sp>
      <p:sp>
        <p:nvSpPr>
          <p:cNvPr id="23" name="Rectangle 1">
            <a:extLst>
              <a:ext uri="{FF2B5EF4-FFF2-40B4-BE49-F238E27FC236}">
                <a16:creationId xmlns:a16="http://schemas.microsoft.com/office/drawing/2014/main" id="{A5903F51-9A3A-4278-B2FA-0027574ED6F9}"/>
              </a:ext>
            </a:extLst>
          </p:cNvPr>
          <p:cNvSpPr>
            <a:spLocks noGrp="1" noChangeArrowheads="1"/>
          </p:cNvSpPr>
          <p:nvPr>
            <p:ph type="ftr" sz="quarter" idx="10"/>
          </p:nvPr>
        </p:nvSpPr>
        <p:spPr bwMode="auto">
          <a:xfrm>
            <a:off x="296448" y="6604223"/>
            <a:ext cx="600965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effectLst/>
                <a:latin typeface="SFMono-Regular"/>
              </a:rPr>
              <a:t>1: Augmented SBERT: Data Augmentation Method for Improving Bi-Encoders for Pairwise Sentence Scoring Tasks by Thakur et al.</a:t>
            </a:r>
            <a:r>
              <a:rPr kumimoji="0" lang="en-US" altLang="en-US" sz="600" b="0" i="0" u="none" strike="noStrike" cap="none" normalizeH="0" baseline="0" dirty="0">
                <a:ln>
                  <a:noFill/>
                </a:ln>
                <a:effectLst/>
              </a:rPr>
              <a:t> </a:t>
            </a:r>
            <a:endParaRPr kumimoji="0" lang="en-US" altLang="en-US" sz="1800" b="0" i="0" u="none" strike="noStrike" cap="none" normalizeH="0" baseline="0" dirty="0">
              <a:ln>
                <a:noFill/>
              </a:ln>
              <a:effectLst/>
              <a:latin typeface="Arial" panose="020B0604020202020204" pitchFamily="34" charset="0"/>
            </a:endParaRPr>
          </a:p>
        </p:txBody>
      </p:sp>
      <p:graphicFrame>
        <p:nvGraphicFramePr>
          <p:cNvPr id="24" name="Diagram 23">
            <a:extLst>
              <a:ext uri="{FF2B5EF4-FFF2-40B4-BE49-F238E27FC236}">
                <a16:creationId xmlns:a16="http://schemas.microsoft.com/office/drawing/2014/main" id="{A9B01DEF-54B1-4F34-BAC3-453CCE300B64}"/>
              </a:ext>
            </a:extLst>
          </p:cNvPr>
          <p:cNvGraphicFramePr/>
          <p:nvPr>
            <p:extLst>
              <p:ext uri="{D42A27DB-BD31-4B8C-83A1-F6EECF244321}">
                <p14:modId xmlns:p14="http://schemas.microsoft.com/office/powerpoint/2010/main" val="3652826229"/>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TextBox 31">
            <a:extLst>
              <a:ext uri="{FF2B5EF4-FFF2-40B4-BE49-F238E27FC236}">
                <a16:creationId xmlns:a16="http://schemas.microsoft.com/office/drawing/2014/main" id="{C1FF8CB5-B77B-4A30-B158-E6661930AF3B}"/>
              </a:ext>
            </a:extLst>
          </p:cNvPr>
          <p:cNvSpPr txBox="1"/>
          <p:nvPr/>
        </p:nvSpPr>
        <p:spPr>
          <a:xfrm>
            <a:off x="414074" y="5488149"/>
            <a:ext cx="5295900" cy="923330"/>
          </a:xfrm>
          <a:prstGeom prst="rect">
            <a:avLst/>
          </a:prstGeom>
          <a:noFill/>
        </p:spPr>
        <p:txBody>
          <a:bodyPr wrap="square">
            <a:spAutoFit/>
          </a:bodyPr>
          <a:lstStyle/>
          <a:p>
            <a:r>
              <a:rPr lang="en-US" b="1" dirty="0">
                <a:solidFill>
                  <a:srgbClr val="003865"/>
                </a:solidFill>
              </a:rPr>
              <a:t>Model outcome</a:t>
            </a:r>
          </a:p>
          <a:p>
            <a:pPr marL="285750" indent="-285750">
              <a:buFontTx/>
              <a:buChar char="-"/>
            </a:pPr>
            <a:r>
              <a:rPr lang="en-US" dirty="0">
                <a:solidFill>
                  <a:srgbClr val="003865"/>
                </a:solidFill>
              </a:rPr>
              <a:t>Vector embeddings</a:t>
            </a:r>
          </a:p>
          <a:p>
            <a:pPr marL="285750" indent="-285750">
              <a:buFontTx/>
              <a:buChar char="-"/>
            </a:pPr>
            <a:r>
              <a:rPr lang="en-US" dirty="0">
                <a:solidFill>
                  <a:srgbClr val="003865"/>
                </a:solidFill>
              </a:rPr>
              <a:t>Distance corelates to semantic difference</a:t>
            </a:r>
            <a:endParaRPr lang="en-US" dirty="0"/>
          </a:p>
        </p:txBody>
      </p:sp>
    </p:spTree>
    <p:extLst>
      <p:ext uri="{BB962C8B-B14F-4D97-AF65-F5344CB8AC3E}">
        <p14:creationId xmlns:p14="http://schemas.microsoft.com/office/powerpoint/2010/main" val="22179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0" end="0"/>
                                            </p:txEl>
                                          </p:spTgt>
                                        </p:tgtEl>
                                        <p:attrNameLst>
                                          <p:attrName>style.visibility</p:attrName>
                                        </p:attrNameLst>
                                      </p:cBhvr>
                                      <p:to>
                                        <p:strVal val="visible"/>
                                      </p:to>
                                    </p:set>
                                    <p:animEffect transition="in" filter="fade">
                                      <p:cBhvr>
                                        <p:cTn id="10" dur="500"/>
                                        <p:tgtEl>
                                          <p:spTgt spid="2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xEl>
                                              <p:pRg st="4" end="4"/>
                                            </p:txEl>
                                          </p:spTgt>
                                        </p:tgtEl>
                                        <p:attrNameLst>
                                          <p:attrName>style.visibility</p:attrName>
                                        </p:attrNameLst>
                                      </p:cBhvr>
                                      <p:to>
                                        <p:strVal val="visible"/>
                                      </p:to>
                                    </p:set>
                                    <p:animEffect transition="in" filter="fade">
                                      <p:cBhvr>
                                        <p:cTn id="20" dur="500"/>
                                        <p:tgtEl>
                                          <p:spTgt spid="2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xEl>
                                              <p:pRg st="5" end="5"/>
                                            </p:txEl>
                                          </p:spTgt>
                                        </p:tgtEl>
                                        <p:attrNameLst>
                                          <p:attrName>style.visibility</p:attrName>
                                        </p:attrNameLst>
                                      </p:cBhvr>
                                      <p:to>
                                        <p:strVal val="visible"/>
                                      </p:to>
                                    </p:set>
                                    <p:animEffect transition="in" filter="fade">
                                      <p:cBhvr>
                                        <p:cTn id="25" dur="500"/>
                                        <p:tgtEl>
                                          <p:spTgt spid="20">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xEl>
                                              <p:pRg st="6" end="6"/>
                                            </p:txEl>
                                          </p:spTgt>
                                        </p:tgtEl>
                                        <p:attrNameLst>
                                          <p:attrName>style.visibility</p:attrName>
                                        </p:attrNameLst>
                                      </p:cBhvr>
                                      <p:to>
                                        <p:strVal val="visible"/>
                                      </p:to>
                                    </p:set>
                                    <p:animEffect transition="in" filter="fade">
                                      <p:cBhvr>
                                        <p:cTn id="30" dur="500"/>
                                        <p:tgtEl>
                                          <p:spTgt spid="20">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Effect transition="in" filter="fade">
                                      <p:cBhvr>
                                        <p:cTn id="35" dur="500"/>
                                        <p:tgtEl>
                                          <p:spTgt spid="32">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xEl>
                                              <p:pRg st="1" end="1"/>
                                            </p:txEl>
                                          </p:spTgt>
                                        </p:tgtEl>
                                        <p:attrNameLst>
                                          <p:attrName>style.visibility</p:attrName>
                                        </p:attrNameLst>
                                      </p:cBhvr>
                                      <p:to>
                                        <p:strVal val="visible"/>
                                      </p:to>
                                    </p:set>
                                    <p:animEffect transition="in" filter="fade">
                                      <p:cBhvr>
                                        <p:cTn id="38" dur="500"/>
                                        <p:tgtEl>
                                          <p:spTgt spid="3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
                                            <p:txEl>
                                              <p:pRg st="2" end="2"/>
                                            </p:txEl>
                                          </p:spTgt>
                                        </p:tgtEl>
                                        <p:attrNameLst>
                                          <p:attrName>style.visibility</p:attrName>
                                        </p:attrNameLst>
                                      </p:cBhvr>
                                      <p:to>
                                        <p:strVal val="visible"/>
                                      </p:to>
                                    </p:set>
                                    <p:animEffect transition="in" filter="fade">
                                      <p:cBhvr>
                                        <p:cTn id="43"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r>
              <a:rPr lang="en-US" dirty="0"/>
              <a:t>1: Uniform Manifold Approximation and Projection for Dimension Reduction by Leland McInnes et al.</a:t>
            </a:r>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11</a:t>
            </a:fld>
            <a:endParaRPr lang="de-DE" dirty="0"/>
          </a:p>
        </p:txBody>
      </p:sp>
      <p:sp>
        <p:nvSpPr>
          <p:cNvPr id="11" name="TextBox 10">
            <a:extLst>
              <a:ext uri="{FF2B5EF4-FFF2-40B4-BE49-F238E27FC236}">
                <a16:creationId xmlns:a16="http://schemas.microsoft.com/office/drawing/2014/main" id="{E908F459-4F99-4BBA-BDB7-8B9A8D65A425}"/>
              </a:ext>
            </a:extLst>
          </p:cNvPr>
          <p:cNvSpPr txBox="1"/>
          <p:nvPr/>
        </p:nvSpPr>
        <p:spPr>
          <a:xfrm>
            <a:off x="509847" y="2000491"/>
            <a:ext cx="7375235" cy="1200329"/>
          </a:xfrm>
          <a:prstGeom prst="rect">
            <a:avLst/>
          </a:prstGeom>
          <a:noFill/>
        </p:spPr>
        <p:txBody>
          <a:bodyPr wrap="square">
            <a:spAutoFit/>
          </a:bodyPr>
          <a:lstStyle/>
          <a:p>
            <a:r>
              <a:rPr lang="en-US" dirty="0">
                <a:solidFill>
                  <a:srgbClr val="003865"/>
                </a:solidFill>
              </a:rPr>
              <a:t>Output embedding size: 512 dimensional vector</a:t>
            </a:r>
          </a:p>
          <a:p>
            <a:endParaRPr lang="en-US" dirty="0">
              <a:solidFill>
                <a:srgbClr val="003865"/>
              </a:solidFill>
            </a:endParaRPr>
          </a:p>
          <a:p>
            <a:r>
              <a:rPr lang="en-US" dirty="0">
                <a:solidFill>
                  <a:srgbClr val="003865"/>
                </a:solidFill>
              </a:rPr>
              <a:t>Curse of dimensionality: computational cost and sparce distribution of vectors</a:t>
            </a:r>
          </a:p>
        </p:txBody>
      </p:sp>
      <p:sp>
        <p:nvSpPr>
          <p:cNvPr id="12" name="TextBox 11">
            <a:extLst>
              <a:ext uri="{FF2B5EF4-FFF2-40B4-BE49-F238E27FC236}">
                <a16:creationId xmlns:a16="http://schemas.microsoft.com/office/drawing/2014/main" id="{82552375-A3B2-4098-B195-74B96481F87D}"/>
              </a:ext>
            </a:extLst>
          </p:cNvPr>
          <p:cNvSpPr txBox="1"/>
          <p:nvPr/>
        </p:nvSpPr>
        <p:spPr>
          <a:xfrm>
            <a:off x="509847" y="3350957"/>
            <a:ext cx="4576618" cy="369332"/>
          </a:xfrm>
          <a:prstGeom prst="rect">
            <a:avLst/>
          </a:prstGeom>
          <a:noFill/>
        </p:spPr>
        <p:txBody>
          <a:bodyPr wrap="square">
            <a:spAutoFit/>
          </a:bodyPr>
          <a:lstStyle/>
          <a:p>
            <a:r>
              <a:rPr lang="en-US" dirty="0">
                <a:solidFill>
                  <a:srgbClr val="003865"/>
                </a:solidFill>
              </a:rPr>
              <a:t>Dimensionality Reduction: UMAP</a:t>
            </a:r>
            <a:r>
              <a:rPr lang="en-US" baseline="30000" dirty="0">
                <a:solidFill>
                  <a:srgbClr val="003865"/>
                </a:solidFill>
              </a:rPr>
              <a:t>1</a:t>
            </a:r>
          </a:p>
        </p:txBody>
      </p:sp>
      <p:sp>
        <p:nvSpPr>
          <p:cNvPr id="14" name="TextBox 13">
            <a:extLst>
              <a:ext uri="{FF2B5EF4-FFF2-40B4-BE49-F238E27FC236}">
                <a16:creationId xmlns:a16="http://schemas.microsoft.com/office/drawing/2014/main" id="{3CA49304-C373-4608-8A51-1FB5B5CB75C7}"/>
              </a:ext>
            </a:extLst>
          </p:cNvPr>
          <p:cNvSpPr txBox="1"/>
          <p:nvPr/>
        </p:nvSpPr>
        <p:spPr>
          <a:xfrm>
            <a:off x="549099" y="3788278"/>
            <a:ext cx="803831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3865"/>
                </a:solidFill>
              </a:rPr>
              <a:t>Better performant than PCA and TSNE</a:t>
            </a:r>
            <a:r>
              <a:rPr lang="en-US" baseline="30000" dirty="0">
                <a:solidFill>
                  <a:srgbClr val="003865"/>
                </a:solidFill>
              </a:rPr>
              <a:t>1</a:t>
            </a:r>
            <a:endParaRPr lang="en-US" dirty="0">
              <a:solidFill>
                <a:srgbClr val="003865"/>
              </a:solidFill>
            </a:endParaRPr>
          </a:p>
          <a:p>
            <a:pPr marL="285750" indent="-285750">
              <a:buFont typeface="Arial" panose="020B0604020202020204" pitchFamily="34" charset="0"/>
              <a:buChar char="•"/>
            </a:pPr>
            <a:r>
              <a:rPr lang="en-US" dirty="0">
                <a:solidFill>
                  <a:srgbClr val="003865"/>
                </a:solidFill>
              </a:rPr>
              <a:t>Best performing and maintains local and global structure of embeddings simultaneously</a:t>
            </a:r>
          </a:p>
        </p:txBody>
      </p:sp>
      <p:sp>
        <p:nvSpPr>
          <p:cNvPr id="16" name="TextBox 15">
            <a:extLst>
              <a:ext uri="{FF2B5EF4-FFF2-40B4-BE49-F238E27FC236}">
                <a16:creationId xmlns:a16="http://schemas.microsoft.com/office/drawing/2014/main" id="{3179C4D1-503A-4B98-81CA-E5A797F1FBCB}"/>
              </a:ext>
            </a:extLst>
          </p:cNvPr>
          <p:cNvSpPr txBox="1"/>
          <p:nvPr/>
        </p:nvSpPr>
        <p:spPr>
          <a:xfrm>
            <a:off x="5974475" y="5200842"/>
            <a:ext cx="3735582" cy="1200329"/>
          </a:xfrm>
          <a:prstGeom prst="rect">
            <a:avLst/>
          </a:prstGeom>
          <a:noFill/>
        </p:spPr>
        <p:txBody>
          <a:bodyPr wrap="square">
            <a:spAutoFit/>
          </a:bodyPr>
          <a:lstStyle/>
          <a:p>
            <a:r>
              <a:rPr lang="en-US" dirty="0">
                <a:solidFill>
                  <a:srgbClr val="003865"/>
                </a:solidFill>
              </a:rPr>
              <a:t>Parameters </a:t>
            </a:r>
          </a:p>
          <a:p>
            <a:r>
              <a:rPr lang="en-US" dirty="0">
                <a:solidFill>
                  <a:srgbClr val="003865"/>
                </a:solidFill>
              </a:rPr>
              <a:t>output dimension        = 5</a:t>
            </a:r>
          </a:p>
          <a:p>
            <a:r>
              <a:rPr lang="en-US" dirty="0">
                <a:solidFill>
                  <a:srgbClr val="003865"/>
                </a:solidFill>
              </a:rPr>
              <a:t>neighborhood points  = 15</a:t>
            </a:r>
          </a:p>
          <a:p>
            <a:r>
              <a:rPr lang="en-US" dirty="0">
                <a:solidFill>
                  <a:srgbClr val="003865"/>
                </a:solidFill>
              </a:rPr>
              <a:t>min distance               = 0.01</a:t>
            </a:r>
          </a:p>
        </p:txBody>
      </p:sp>
      <p:sp>
        <p:nvSpPr>
          <p:cNvPr id="17" name="Title 1">
            <a:extLst>
              <a:ext uri="{FF2B5EF4-FFF2-40B4-BE49-F238E27FC236}">
                <a16:creationId xmlns:a16="http://schemas.microsoft.com/office/drawing/2014/main" id="{E9D75D4E-96BB-4FC9-B9D8-73A67ED4E50A}"/>
              </a:ext>
            </a:extLst>
          </p:cNvPr>
          <p:cNvSpPr>
            <a:spLocks noGrp="1"/>
          </p:cNvSpPr>
          <p:nvPr>
            <p:ph type="title"/>
          </p:nvPr>
        </p:nvSpPr>
        <p:spPr>
          <a:xfrm>
            <a:off x="534936" y="1294265"/>
            <a:ext cx="7886700" cy="596674"/>
          </a:xfrm>
        </p:spPr>
        <p:txBody>
          <a:bodyPr>
            <a:normAutofit/>
          </a:bodyPr>
          <a:lstStyle/>
          <a:p>
            <a:r>
              <a:rPr lang="en-US" sz="3200" b="0" dirty="0"/>
              <a:t>Feature engineering</a:t>
            </a:r>
          </a:p>
        </p:txBody>
      </p:sp>
      <p:graphicFrame>
        <p:nvGraphicFramePr>
          <p:cNvPr id="18" name="Diagram 17">
            <a:extLst>
              <a:ext uri="{FF2B5EF4-FFF2-40B4-BE49-F238E27FC236}">
                <a16:creationId xmlns:a16="http://schemas.microsoft.com/office/drawing/2014/main" id="{DC6ED825-FF9E-43AB-8865-8EBF4569E0E4}"/>
              </a:ext>
            </a:extLst>
          </p:cNvPr>
          <p:cNvGraphicFramePr/>
          <p:nvPr>
            <p:extLst>
              <p:ext uri="{D42A27DB-BD31-4B8C-83A1-F6EECF244321}">
                <p14:modId xmlns:p14="http://schemas.microsoft.com/office/powerpoint/2010/main" val="109542949"/>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683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r>
              <a:rPr lang="en-US" dirty="0"/>
              <a:t>1: </a:t>
            </a:r>
            <a:r>
              <a:rPr lang="en-US" dirty="0" err="1"/>
              <a:t>hdbscan</a:t>
            </a:r>
            <a:r>
              <a:rPr lang="en-US" dirty="0"/>
              <a:t>: Hierarchical density based clustering by McInnes, Leland and </a:t>
            </a:r>
            <a:r>
              <a:rPr lang="en-US" dirty="0" err="1"/>
              <a:t>Heley</a:t>
            </a:r>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12</a:t>
            </a:fld>
            <a:endParaRPr lang="de-DE" dirty="0"/>
          </a:p>
        </p:txBody>
      </p:sp>
      <p:sp>
        <p:nvSpPr>
          <p:cNvPr id="6" name="TextBox 5">
            <a:extLst>
              <a:ext uri="{FF2B5EF4-FFF2-40B4-BE49-F238E27FC236}">
                <a16:creationId xmlns:a16="http://schemas.microsoft.com/office/drawing/2014/main" id="{B5DF022D-D3F2-4F92-8306-51A612F9CDED}"/>
              </a:ext>
            </a:extLst>
          </p:cNvPr>
          <p:cNvSpPr txBox="1"/>
          <p:nvPr/>
        </p:nvSpPr>
        <p:spPr>
          <a:xfrm>
            <a:off x="534936" y="1961098"/>
            <a:ext cx="7036262" cy="1200329"/>
          </a:xfrm>
          <a:prstGeom prst="rect">
            <a:avLst/>
          </a:prstGeom>
          <a:noFill/>
        </p:spPr>
        <p:txBody>
          <a:bodyPr wrap="square">
            <a:spAutoFit/>
          </a:bodyPr>
          <a:lstStyle/>
          <a:p>
            <a:endParaRPr lang="en-US" dirty="0">
              <a:solidFill>
                <a:srgbClr val="003865"/>
              </a:solidFill>
            </a:endParaRPr>
          </a:p>
          <a:p>
            <a:r>
              <a:rPr lang="en-US" dirty="0">
                <a:solidFill>
                  <a:srgbClr val="003865"/>
                </a:solidFill>
              </a:rPr>
              <a:t>Densely packed embeddings → articles with common topic</a:t>
            </a:r>
          </a:p>
          <a:p>
            <a:endParaRPr lang="en-US" dirty="0">
              <a:solidFill>
                <a:srgbClr val="003865"/>
              </a:solidFill>
            </a:endParaRPr>
          </a:p>
          <a:p>
            <a:r>
              <a:rPr lang="en-US" dirty="0">
                <a:solidFill>
                  <a:srgbClr val="003865"/>
                </a:solidFill>
              </a:rPr>
              <a:t>Density based clustering :HDBSCAN</a:t>
            </a:r>
            <a:r>
              <a:rPr lang="en-US" baseline="30000" dirty="0">
                <a:solidFill>
                  <a:srgbClr val="003865"/>
                </a:solidFill>
              </a:rPr>
              <a:t>1</a:t>
            </a:r>
          </a:p>
        </p:txBody>
      </p:sp>
      <p:sp>
        <p:nvSpPr>
          <p:cNvPr id="8" name="TextBox 7">
            <a:extLst>
              <a:ext uri="{FF2B5EF4-FFF2-40B4-BE49-F238E27FC236}">
                <a16:creationId xmlns:a16="http://schemas.microsoft.com/office/drawing/2014/main" id="{1B34DE97-6901-4A4E-821A-CB38541710DC}"/>
              </a:ext>
            </a:extLst>
          </p:cNvPr>
          <p:cNvSpPr txBox="1"/>
          <p:nvPr/>
        </p:nvSpPr>
        <p:spPr>
          <a:xfrm>
            <a:off x="6484566" y="5284193"/>
            <a:ext cx="4576618" cy="1200329"/>
          </a:xfrm>
          <a:prstGeom prst="rect">
            <a:avLst/>
          </a:prstGeom>
          <a:noFill/>
        </p:spPr>
        <p:txBody>
          <a:bodyPr wrap="square">
            <a:spAutoFit/>
          </a:bodyPr>
          <a:lstStyle/>
          <a:p>
            <a:r>
              <a:rPr lang="en-US" dirty="0">
                <a:solidFill>
                  <a:srgbClr val="003865"/>
                </a:solidFill>
              </a:rPr>
              <a:t>parameters</a:t>
            </a:r>
          </a:p>
          <a:p>
            <a:r>
              <a:rPr lang="en-US" dirty="0">
                <a:solidFill>
                  <a:srgbClr val="003865"/>
                </a:solidFill>
              </a:rPr>
              <a:t>min cluster size = 25</a:t>
            </a:r>
          </a:p>
          <a:p>
            <a:r>
              <a:rPr lang="en-US" dirty="0">
                <a:solidFill>
                  <a:srgbClr val="003865"/>
                </a:solidFill>
              </a:rPr>
              <a:t>min sample       = 12</a:t>
            </a:r>
          </a:p>
          <a:p>
            <a:r>
              <a:rPr lang="en-US" dirty="0">
                <a:solidFill>
                  <a:srgbClr val="003865"/>
                </a:solidFill>
              </a:rPr>
              <a:t>cluster epsilon  = 0.3 </a:t>
            </a:r>
            <a:endParaRPr lang="en-US" dirty="0"/>
          </a:p>
        </p:txBody>
      </p:sp>
      <p:sp>
        <p:nvSpPr>
          <p:cNvPr id="14" name="Title 1">
            <a:extLst>
              <a:ext uri="{FF2B5EF4-FFF2-40B4-BE49-F238E27FC236}">
                <a16:creationId xmlns:a16="http://schemas.microsoft.com/office/drawing/2014/main" id="{4AFF24E7-BE7B-4847-BBC6-890EAD8E6A8C}"/>
              </a:ext>
            </a:extLst>
          </p:cNvPr>
          <p:cNvSpPr>
            <a:spLocks noGrp="1"/>
          </p:cNvSpPr>
          <p:nvPr>
            <p:ph type="title"/>
          </p:nvPr>
        </p:nvSpPr>
        <p:spPr>
          <a:xfrm>
            <a:off x="534936" y="1294265"/>
            <a:ext cx="8312616" cy="596674"/>
          </a:xfrm>
        </p:spPr>
        <p:txBody>
          <a:bodyPr>
            <a:normAutofit/>
          </a:bodyPr>
          <a:lstStyle/>
          <a:p>
            <a:r>
              <a:rPr lang="en-US" sz="3200" dirty="0"/>
              <a:t>Clustering</a:t>
            </a:r>
          </a:p>
        </p:txBody>
      </p:sp>
      <p:sp>
        <p:nvSpPr>
          <p:cNvPr id="16" name="TextBox 15">
            <a:extLst>
              <a:ext uri="{FF2B5EF4-FFF2-40B4-BE49-F238E27FC236}">
                <a16:creationId xmlns:a16="http://schemas.microsoft.com/office/drawing/2014/main" id="{B6EA38E6-46A9-4EE2-B15F-B5EB6402D905}"/>
              </a:ext>
            </a:extLst>
          </p:cNvPr>
          <p:cNvSpPr txBox="1"/>
          <p:nvPr/>
        </p:nvSpPr>
        <p:spPr>
          <a:xfrm>
            <a:off x="972457" y="3508585"/>
            <a:ext cx="675640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3865"/>
                </a:solidFill>
              </a:rPr>
              <a:t>Ability to classify outliers as noise</a:t>
            </a:r>
          </a:p>
          <a:p>
            <a:pPr marL="285750" indent="-285750">
              <a:buFont typeface="Arial" panose="020B0604020202020204" pitchFamily="34" charset="0"/>
              <a:buChar char="•"/>
            </a:pPr>
            <a:r>
              <a:rPr lang="en-US" dirty="0">
                <a:solidFill>
                  <a:srgbClr val="003865"/>
                </a:solidFill>
              </a:rPr>
              <a:t>Ability to cluster arbitrary shapes</a:t>
            </a:r>
          </a:p>
          <a:p>
            <a:pPr marL="285750" indent="-285750">
              <a:buFont typeface="Arial" panose="020B0604020202020204" pitchFamily="34" charset="0"/>
              <a:buChar char="•"/>
            </a:pPr>
            <a:r>
              <a:rPr lang="en-US" dirty="0">
                <a:solidFill>
                  <a:srgbClr val="003865"/>
                </a:solidFill>
              </a:rPr>
              <a:t>Unsupervised, doesn’t require number of cluster</a:t>
            </a:r>
          </a:p>
        </p:txBody>
      </p:sp>
      <p:graphicFrame>
        <p:nvGraphicFramePr>
          <p:cNvPr id="17" name="Diagram 16">
            <a:extLst>
              <a:ext uri="{FF2B5EF4-FFF2-40B4-BE49-F238E27FC236}">
                <a16:creationId xmlns:a16="http://schemas.microsoft.com/office/drawing/2014/main" id="{C10F4B96-435D-4F8A-8B53-F4C709FDF79B}"/>
              </a:ext>
            </a:extLst>
          </p:cNvPr>
          <p:cNvGraphicFramePr/>
          <p:nvPr>
            <p:extLst>
              <p:ext uri="{D42A27DB-BD31-4B8C-83A1-F6EECF244321}">
                <p14:modId xmlns:p14="http://schemas.microsoft.com/office/powerpoint/2010/main" val="607085336"/>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22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r>
              <a:rPr lang="en-US" dirty="0" err="1"/>
              <a:t>TextRank</a:t>
            </a:r>
            <a:r>
              <a:rPr lang="en-US" dirty="0"/>
              <a:t>: Bringing Order into Texts by </a:t>
            </a:r>
            <a:r>
              <a:rPr lang="fi-FI" dirty="0"/>
              <a:t>Rada Mihalcea and Paul Tarau</a:t>
            </a:r>
          </a:p>
          <a:p>
            <a:endParaRPr lang="en-US" dirty="0"/>
          </a:p>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13</a:t>
            </a:fld>
            <a:endParaRPr lang="de-DE" dirty="0"/>
          </a:p>
        </p:txBody>
      </p:sp>
      <p:sp>
        <p:nvSpPr>
          <p:cNvPr id="14" name="Title 1">
            <a:extLst>
              <a:ext uri="{FF2B5EF4-FFF2-40B4-BE49-F238E27FC236}">
                <a16:creationId xmlns:a16="http://schemas.microsoft.com/office/drawing/2014/main" id="{9E2C1324-C41A-4F73-AD1B-B8883AAB8C62}"/>
              </a:ext>
            </a:extLst>
          </p:cNvPr>
          <p:cNvSpPr>
            <a:spLocks noGrp="1"/>
          </p:cNvSpPr>
          <p:nvPr>
            <p:ph type="title"/>
          </p:nvPr>
        </p:nvSpPr>
        <p:spPr>
          <a:xfrm>
            <a:off x="534935" y="1294265"/>
            <a:ext cx="8237939" cy="596674"/>
          </a:xfrm>
        </p:spPr>
        <p:txBody>
          <a:bodyPr>
            <a:normAutofit/>
          </a:bodyPr>
          <a:lstStyle/>
          <a:p>
            <a:r>
              <a:rPr lang="en-US" sz="3200" dirty="0"/>
              <a:t>Keyword extraction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3328860-F27C-46E4-8FC2-A5ED0766A1A6}"/>
                  </a:ext>
                </a:extLst>
              </p:cNvPr>
              <p:cNvSpPr txBox="1"/>
              <p:nvPr/>
            </p:nvSpPr>
            <p:spPr>
              <a:xfrm>
                <a:off x="687267" y="2323505"/>
                <a:ext cx="7207644" cy="2487989"/>
              </a:xfrm>
              <a:prstGeom prst="rect">
                <a:avLst/>
              </a:prstGeom>
              <a:noFill/>
            </p:spPr>
            <p:txBody>
              <a:bodyPr wrap="square">
                <a:spAutoFit/>
              </a:bodyPr>
              <a:lstStyle/>
              <a:p>
                <a:r>
                  <a:rPr lang="en-US" dirty="0">
                    <a:solidFill>
                      <a:srgbClr val="003865"/>
                    </a:solidFill>
                  </a:rPr>
                  <a:t>Ranking algorithm: TextRank</a:t>
                </a:r>
                <a:r>
                  <a:rPr lang="en-US" baseline="30000" dirty="0">
                    <a:solidFill>
                      <a:srgbClr val="003865"/>
                    </a:solidFill>
                  </a:rPr>
                  <a:t>1</a:t>
                </a:r>
              </a:p>
              <a:p>
                <a:endParaRPr lang="en-US" dirty="0">
                  <a:solidFill>
                    <a:srgbClr val="003865"/>
                  </a:solidFill>
                </a:endParaRPr>
              </a:p>
              <a:p>
                <a:pPr marL="285750" indent="-285750">
                  <a:buFont typeface="Arial" panose="020B0604020202020204" pitchFamily="34" charset="0"/>
                  <a:buChar char="•"/>
                </a:pPr>
                <a:r>
                  <a:rPr lang="en-US" dirty="0">
                    <a:solidFill>
                      <a:srgbClr val="003865"/>
                    </a:solidFill>
                  </a:rPr>
                  <a:t>Graph created based on words</a:t>
                </a:r>
              </a:p>
              <a:p>
                <a:pPr marL="285750" indent="-285750">
                  <a:buFont typeface="Arial" panose="020B0604020202020204" pitchFamily="34" charset="0"/>
                  <a:buChar char="•"/>
                </a:pPr>
                <a:r>
                  <a:rPr lang="en-US" dirty="0">
                    <a:solidFill>
                      <a:srgbClr val="003865"/>
                    </a:solidFill>
                  </a:rPr>
                  <a:t>weighted by word count and linked by co-</a:t>
                </a:r>
                <a:r>
                  <a:rPr lang="en-US" dirty="0" err="1">
                    <a:solidFill>
                      <a:srgbClr val="003865"/>
                    </a:solidFill>
                  </a:rPr>
                  <a:t>occurence</a:t>
                </a:r>
                <a:endParaRPr lang="en-US" dirty="0">
                  <a:solidFill>
                    <a:srgbClr val="003865"/>
                  </a:solidFill>
                </a:endParaRPr>
              </a:p>
              <a:p>
                <a:endParaRPr lang="en-US" dirty="0">
                  <a:solidFill>
                    <a:srgbClr val="003865"/>
                  </a:solidFill>
                </a:endParaRPr>
              </a:p>
              <a:p>
                <a:endParaRPr lang="en-US" dirty="0">
                  <a:solidFill>
                    <a:srgbClr val="003865"/>
                  </a:solidFill>
                </a:endParaRPr>
              </a:p>
              <a:p>
                <a:r>
                  <a:rPr lang="en-US" dirty="0">
                    <a:solidFill>
                      <a:srgbClr val="003865"/>
                    </a:solidFill>
                  </a:rPr>
                  <a:t> </a:t>
                </a:r>
                <a14:m>
                  <m:oMath xmlns:m="http://schemas.openxmlformats.org/officeDocument/2006/math">
                    <m:r>
                      <a:rPr lang="en-US" b="0" i="1" smtClean="0">
                        <a:solidFill>
                          <a:srgbClr val="003865"/>
                        </a:solidFill>
                        <a:latin typeface="Cambria Math" panose="02040503050406030204" pitchFamily="18" charset="0"/>
                      </a:rPr>
                      <m:t>𝑆</m:t>
                    </m:r>
                    <m:d>
                      <m:dPr>
                        <m:ctrlPr>
                          <a:rPr lang="en-US" b="0" i="1" smtClean="0">
                            <a:solidFill>
                              <a:srgbClr val="003865"/>
                            </a:solidFill>
                            <a:latin typeface="Cambria Math" panose="02040503050406030204" pitchFamily="18" charset="0"/>
                          </a:rPr>
                        </m:ctrlPr>
                      </m:dPr>
                      <m:e>
                        <m:sSub>
                          <m:sSubPr>
                            <m:ctrlPr>
                              <a:rPr lang="en-US" b="0" i="1" smtClean="0">
                                <a:solidFill>
                                  <a:srgbClr val="003865"/>
                                </a:solidFill>
                                <a:latin typeface="Cambria Math" panose="02040503050406030204" pitchFamily="18" charset="0"/>
                              </a:rPr>
                            </m:ctrlPr>
                          </m:sSubPr>
                          <m:e>
                            <m:r>
                              <a:rPr lang="en-US" b="0" i="1" smtClean="0">
                                <a:solidFill>
                                  <a:srgbClr val="003865"/>
                                </a:solidFill>
                                <a:latin typeface="Cambria Math" panose="02040503050406030204" pitchFamily="18" charset="0"/>
                              </a:rPr>
                              <m:t>𝑉</m:t>
                            </m:r>
                          </m:e>
                          <m:sub>
                            <m:r>
                              <a:rPr lang="en-US" b="0" i="1" smtClean="0">
                                <a:solidFill>
                                  <a:srgbClr val="003865"/>
                                </a:solidFill>
                                <a:latin typeface="Cambria Math" panose="02040503050406030204" pitchFamily="18" charset="0"/>
                              </a:rPr>
                              <m:t>𝑖</m:t>
                            </m:r>
                          </m:sub>
                        </m:sSub>
                      </m:e>
                    </m:d>
                    <m:r>
                      <a:rPr lang="en-US" b="0" i="1" smtClean="0">
                        <a:solidFill>
                          <a:srgbClr val="003865"/>
                        </a:solidFill>
                        <a:latin typeface="Cambria Math" panose="02040503050406030204" pitchFamily="18" charset="0"/>
                      </a:rPr>
                      <m:t>=</m:t>
                    </m:r>
                    <m:d>
                      <m:dPr>
                        <m:ctrlPr>
                          <a:rPr lang="en-US" b="0" i="1" smtClean="0">
                            <a:solidFill>
                              <a:srgbClr val="003865"/>
                            </a:solidFill>
                            <a:latin typeface="Cambria Math" panose="02040503050406030204" pitchFamily="18" charset="0"/>
                          </a:rPr>
                        </m:ctrlPr>
                      </m:dPr>
                      <m:e>
                        <m:r>
                          <a:rPr lang="en-US" b="0" i="1" smtClean="0">
                            <a:solidFill>
                              <a:srgbClr val="003865"/>
                            </a:solidFill>
                            <a:latin typeface="Cambria Math" panose="02040503050406030204" pitchFamily="18" charset="0"/>
                          </a:rPr>
                          <m:t>1−</m:t>
                        </m:r>
                        <m:r>
                          <a:rPr lang="en-US" b="0" i="1" smtClean="0">
                            <a:solidFill>
                              <a:srgbClr val="003865"/>
                            </a:solidFill>
                            <a:latin typeface="Cambria Math" panose="02040503050406030204" pitchFamily="18" charset="0"/>
                          </a:rPr>
                          <m:t>𝑑</m:t>
                        </m:r>
                      </m:e>
                    </m:d>
                    <m:r>
                      <a:rPr lang="en-US" b="0" i="1" smtClean="0">
                        <a:solidFill>
                          <a:srgbClr val="003865"/>
                        </a:solidFill>
                        <a:latin typeface="Cambria Math" panose="02040503050406030204" pitchFamily="18" charset="0"/>
                      </a:rPr>
                      <m:t>+</m:t>
                    </m:r>
                    <m:r>
                      <a:rPr lang="en-US" b="0" i="1" smtClean="0">
                        <a:solidFill>
                          <a:srgbClr val="003865"/>
                        </a:solidFill>
                        <a:latin typeface="Cambria Math" panose="02040503050406030204" pitchFamily="18" charset="0"/>
                      </a:rPr>
                      <m:t>𝑑</m:t>
                    </m:r>
                    <m:r>
                      <a:rPr lang="en-US" b="0" i="1" smtClean="0">
                        <a:solidFill>
                          <a:srgbClr val="003865"/>
                        </a:solidFill>
                        <a:latin typeface="Cambria Math" panose="02040503050406030204" pitchFamily="18" charset="0"/>
                      </a:rPr>
                      <m:t> ∙ </m:t>
                    </m:r>
                    <m:nary>
                      <m:naryPr>
                        <m:chr m:val="∑"/>
                        <m:supHide m:val="on"/>
                        <m:ctrlPr>
                          <a:rPr lang="en-US" b="0" i="1" smtClean="0">
                            <a:solidFill>
                              <a:srgbClr val="003865"/>
                            </a:solidFill>
                            <a:latin typeface="Cambria Math" panose="02040503050406030204" pitchFamily="18" charset="0"/>
                            <a:ea typeface="Cambria Math" panose="02040503050406030204" pitchFamily="18" charset="0"/>
                          </a:rPr>
                        </m:ctrlPr>
                      </m:naryPr>
                      <m:sub>
                        <m:r>
                          <m:rPr>
                            <m:brk m:alnAt="7"/>
                          </m:rPr>
                          <a:rPr lang="en-US" b="0" i="1" smtClean="0">
                            <a:solidFill>
                              <a:srgbClr val="003865"/>
                            </a:solidFill>
                            <a:latin typeface="Cambria Math" panose="02040503050406030204" pitchFamily="18" charset="0"/>
                            <a:ea typeface="Cambria Math" panose="02040503050406030204" pitchFamily="18" charset="0"/>
                          </a:rPr>
                          <m:t>𝑗</m:t>
                        </m:r>
                        <m:r>
                          <a:rPr lang="en-US" b="0" i="1" smtClean="0">
                            <a:solidFill>
                              <a:srgbClr val="003865"/>
                            </a:solidFill>
                            <a:latin typeface="Cambria Math" panose="02040503050406030204" pitchFamily="18" charset="0"/>
                            <a:ea typeface="Cambria Math" panose="02040503050406030204" pitchFamily="18" charset="0"/>
                          </a:rPr>
                          <m:t>𝜖</m:t>
                        </m:r>
                        <m:r>
                          <a:rPr lang="en-US" b="0" i="1" smtClean="0">
                            <a:solidFill>
                              <a:srgbClr val="003865"/>
                            </a:solidFill>
                            <a:latin typeface="Cambria Math" panose="02040503050406030204" pitchFamily="18" charset="0"/>
                            <a:ea typeface="Cambria Math" panose="02040503050406030204" pitchFamily="18" charset="0"/>
                          </a:rPr>
                          <m:t>𝐼𝑛</m:t>
                        </m:r>
                        <m:d>
                          <m:dPr>
                            <m:ctrlPr>
                              <a:rPr lang="en-US" b="0" i="1" smtClean="0">
                                <a:solidFill>
                                  <a:srgbClr val="003865"/>
                                </a:solidFill>
                                <a:latin typeface="Cambria Math" panose="02040503050406030204" pitchFamily="18" charset="0"/>
                                <a:ea typeface="Cambria Math" panose="02040503050406030204" pitchFamily="18" charset="0"/>
                              </a:rPr>
                            </m:ctrlPr>
                          </m:dPr>
                          <m:e>
                            <m:sSub>
                              <m:sSubPr>
                                <m:ctrlPr>
                                  <a:rPr lang="en-US" b="0" i="1" smtClean="0">
                                    <a:solidFill>
                                      <a:srgbClr val="003865"/>
                                    </a:solidFill>
                                    <a:latin typeface="Cambria Math" panose="02040503050406030204" pitchFamily="18" charset="0"/>
                                    <a:ea typeface="Cambria Math" panose="02040503050406030204" pitchFamily="18" charset="0"/>
                                  </a:rPr>
                                </m:ctrlPr>
                              </m:sSubPr>
                              <m:e>
                                <m:r>
                                  <a:rPr lang="en-US" b="0" i="1" smtClean="0">
                                    <a:solidFill>
                                      <a:srgbClr val="003865"/>
                                    </a:solidFill>
                                    <a:latin typeface="Cambria Math" panose="02040503050406030204" pitchFamily="18" charset="0"/>
                                    <a:ea typeface="Cambria Math" panose="02040503050406030204" pitchFamily="18" charset="0"/>
                                  </a:rPr>
                                  <m:t>𝑉</m:t>
                                </m:r>
                              </m:e>
                              <m:sub>
                                <m:r>
                                  <a:rPr lang="en-US" b="0" i="1" smtClean="0">
                                    <a:solidFill>
                                      <a:srgbClr val="003865"/>
                                    </a:solidFill>
                                    <a:latin typeface="Cambria Math" panose="02040503050406030204" pitchFamily="18" charset="0"/>
                                    <a:ea typeface="Cambria Math" panose="02040503050406030204" pitchFamily="18" charset="0"/>
                                  </a:rPr>
                                  <m:t>𝑖</m:t>
                                </m:r>
                              </m:sub>
                            </m:sSub>
                          </m:e>
                        </m:d>
                      </m:sub>
                      <m:sup/>
                      <m:e>
                        <m:f>
                          <m:fPr>
                            <m:ctrlPr>
                              <a:rPr lang="en-US" b="0" i="1" smtClean="0">
                                <a:solidFill>
                                  <a:srgbClr val="003865"/>
                                </a:solidFill>
                                <a:latin typeface="Cambria Math" panose="02040503050406030204" pitchFamily="18" charset="0"/>
                                <a:ea typeface="Cambria Math" panose="02040503050406030204" pitchFamily="18" charset="0"/>
                              </a:rPr>
                            </m:ctrlPr>
                          </m:fPr>
                          <m:num>
                            <m:r>
                              <a:rPr lang="en-US" b="0" i="1" smtClean="0">
                                <a:solidFill>
                                  <a:srgbClr val="003865"/>
                                </a:solidFill>
                                <a:latin typeface="Cambria Math" panose="02040503050406030204" pitchFamily="18" charset="0"/>
                                <a:ea typeface="Cambria Math" panose="02040503050406030204" pitchFamily="18" charset="0"/>
                              </a:rPr>
                              <m:t>1</m:t>
                            </m:r>
                          </m:num>
                          <m:den>
                            <m:d>
                              <m:dPr>
                                <m:begChr m:val="|"/>
                                <m:endChr m:val="|"/>
                                <m:ctrlPr>
                                  <a:rPr lang="en-US" b="0" i="1" smtClean="0">
                                    <a:solidFill>
                                      <a:srgbClr val="003865"/>
                                    </a:solidFill>
                                    <a:latin typeface="Cambria Math" panose="02040503050406030204" pitchFamily="18" charset="0"/>
                                    <a:ea typeface="Cambria Math" panose="02040503050406030204" pitchFamily="18" charset="0"/>
                                  </a:rPr>
                                </m:ctrlPr>
                              </m:dPr>
                              <m:e>
                                <m:r>
                                  <a:rPr lang="en-US" b="0" i="1" smtClean="0">
                                    <a:solidFill>
                                      <a:srgbClr val="003865"/>
                                    </a:solidFill>
                                    <a:latin typeface="Cambria Math" panose="02040503050406030204" pitchFamily="18" charset="0"/>
                                    <a:ea typeface="Cambria Math" panose="02040503050406030204" pitchFamily="18" charset="0"/>
                                  </a:rPr>
                                  <m:t>𝑂𝑢𝑡</m:t>
                                </m:r>
                                <m:d>
                                  <m:dPr>
                                    <m:ctrlPr>
                                      <a:rPr lang="en-US" b="0" i="1" smtClean="0">
                                        <a:solidFill>
                                          <a:srgbClr val="003865"/>
                                        </a:solidFill>
                                        <a:latin typeface="Cambria Math" panose="02040503050406030204" pitchFamily="18" charset="0"/>
                                        <a:ea typeface="Cambria Math" panose="02040503050406030204" pitchFamily="18" charset="0"/>
                                      </a:rPr>
                                    </m:ctrlPr>
                                  </m:dPr>
                                  <m:e>
                                    <m:sSub>
                                      <m:sSubPr>
                                        <m:ctrlPr>
                                          <a:rPr lang="en-US" b="0" i="1" smtClean="0">
                                            <a:solidFill>
                                              <a:srgbClr val="003865"/>
                                            </a:solidFill>
                                            <a:latin typeface="Cambria Math" panose="02040503050406030204" pitchFamily="18" charset="0"/>
                                            <a:ea typeface="Cambria Math" panose="02040503050406030204" pitchFamily="18" charset="0"/>
                                          </a:rPr>
                                        </m:ctrlPr>
                                      </m:sSubPr>
                                      <m:e>
                                        <m:r>
                                          <a:rPr lang="en-US" b="0" i="1" smtClean="0">
                                            <a:solidFill>
                                              <a:srgbClr val="003865"/>
                                            </a:solidFill>
                                            <a:latin typeface="Cambria Math" panose="02040503050406030204" pitchFamily="18" charset="0"/>
                                            <a:ea typeface="Cambria Math" panose="02040503050406030204" pitchFamily="18" charset="0"/>
                                          </a:rPr>
                                          <m:t>𝑉</m:t>
                                        </m:r>
                                      </m:e>
                                      <m:sub>
                                        <m:r>
                                          <a:rPr lang="en-US" b="0" i="1" smtClean="0">
                                            <a:solidFill>
                                              <a:srgbClr val="003865"/>
                                            </a:solidFill>
                                            <a:latin typeface="Cambria Math" panose="02040503050406030204" pitchFamily="18" charset="0"/>
                                            <a:ea typeface="Cambria Math" panose="02040503050406030204" pitchFamily="18" charset="0"/>
                                          </a:rPr>
                                          <m:t>𝑗</m:t>
                                        </m:r>
                                      </m:sub>
                                    </m:sSub>
                                  </m:e>
                                </m:d>
                              </m:e>
                            </m:d>
                          </m:den>
                        </m:f>
                        <m:r>
                          <a:rPr lang="en-US" b="0" i="1" smtClean="0">
                            <a:solidFill>
                              <a:srgbClr val="003865"/>
                            </a:solidFill>
                            <a:latin typeface="Cambria Math" panose="02040503050406030204" pitchFamily="18" charset="0"/>
                            <a:ea typeface="Cambria Math" panose="02040503050406030204" pitchFamily="18" charset="0"/>
                          </a:rPr>
                          <m:t>𝑆</m:t>
                        </m:r>
                        <m:d>
                          <m:dPr>
                            <m:ctrlPr>
                              <a:rPr lang="en-US" b="0" i="1" smtClean="0">
                                <a:solidFill>
                                  <a:srgbClr val="003865"/>
                                </a:solidFill>
                                <a:latin typeface="Cambria Math" panose="02040503050406030204" pitchFamily="18" charset="0"/>
                                <a:ea typeface="Cambria Math" panose="02040503050406030204" pitchFamily="18" charset="0"/>
                              </a:rPr>
                            </m:ctrlPr>
                          </m:dPr>
                          <m:e>
                            <m:sSub>
                              <m:sSubPr>
                                <m:ctrlPr>
                                  <a:rPr lang="en-US" b="0" i="1" smtClean="0">
                                    <a:solidFill>
                                      <a:srgbClr val="003865"/>
                                    </a:solidFill>
                                    <a:latin typeface="Cambria Math" panose="02040503050406030204" pitchFamily="18" charset="0"/>
                                    <a:ea typeface="Cambria Math" panose="02040503050406030204" pitchFamily="18" charset="0"/>
                                  </a:rPr>
                                </m:ctrlPr>
                              </m:sSubPr>
                              <m:e>
                                <m:r>
                                  <a:rPr lang="en-US" b="0" i="1" smtClean="0">
                                    <a:solidFill>
                                      <a:srgbClr val="003865"/>
                                    </a:solidFill>
                                    <a:latin typeface="Cambria Math" panose="02040503050406030204" pitchFamily="18" charset="0"/>
                                    <a:ea typeface="Cambria Math" panose="02040503050406030204" pitchFamily="18" charset="0"/>
                                  </a:rPr>
                                  <m:t>𝑉</m:t>
                                </m:r>
                              </m:e>
                              <m:sub>
                                <m:r>
                                  <a:rPr lang="en-US" b="0" i="1" smtClean="0">
                                    <a:solidFill>
                                      <a:srgbClr val="003865"/>
                                    </a:solidFill>
                                    <a:latin typeface="Cambria Math" panose="02040503050406030204" pitchFamily="18" charset="0"/>
                                    <a:ea typeface="Cambria Math" panose="02040503050406030204" pitchFamily="18" charset="0"/>
                                  </a:rPr>
                                  <m:t>𝑗</m:t>
                                </m:r>
                              </m:sub>
                            </m:sSub>
                          </m:e>
                        </m:d>
                        <m:r>
                          <a:rPr lang="en-US" b="0" i="1" smtClean="0">
                            <a:solidFill>
                              <a:srgbClr val="003865"/>
                            </a:solidFill>
                            <a:latin typeface="Cambria Math" panose="02040503050406030204" pitchFamily="18" charset="0"/>
                            <a:ea typeface="Cambria Math" panose="02040503050406030204" pitchFamily="18" charset="0"/>
                          </a:rPr>
                          <m:t>𝑆</m:t>
                        </m:r>
                        <m:d>
                          <m:dPr>
                            <m:ctrlPr>
                              <a:rPr lang="en-US" b="0" i="1" smtClean="0">
                                <a:solidFill>
                                  <a:srgbClr val="003865"/>
                                </a:solidFill>
                                <a:latin typeface="Cambria Math" panose="02040503050406030204" pitchFamily="18" charset="0"/>
                                <a:ea typeface="Cambria Math" panose="02040503050406030204" pitchFamily="18" charset="0"/>
                              </a:rPr>
                            </m:ctrlPr>
                          </m:dPr>
                          <m:e>
                            <m:sSub>
                              <m:sSubPr>
                                <m:ctrlPr>
                                  <a:rPr lang="en-US" b="0" i="1" smtClean="0">
                                    <a:solidFill>
                                      <a:srgbClr val="003865"/>
                                    </a:solidFill>
                                    <a:latin typeface="Cambria Math" panose="02040503050406030204" pitchFamily="18" charset="0"/>
                                    <a:ea typeface="Cambria Math" panose="02040503050406030204" pitchFamily="18" charset="0"/>
                                  </a:rPr>
                                </m:ctrlPr>
                              </m:sSubPr>
                              <m:e>
                                <m:r>
                                  <a:rPr lang="en-US" b="0" i="1" smtClean="0">
                                    <a:solidFill>
                                      <a:srgbClr val="003865"/>
                                    </a:solidFill>
                                    <a:latin typeface="Cambria Math" panose="02040503050406030204" pitchFamily="18" charset="0"/>
                                    <a:ea typeface="Cambria Math" panose="02040503050406030204" pitchFamily="18" charset="0"/>
                                  </a:rPr>
                                  <m:t>𝑉</m:t>
                                </m:r>
                              </m:e>
                              <m:sub>
                                <m:r>
                                  <a:rPr lang="en-US" b="0" i="1" smtClean="0">
                                    <a:solidFill>
                                      <a:srgbClr val="003865"/>
                                    </a:solidFill>
                                    <a:latin typeface="Cambria Math" panose="02040503050406030204" pitchFamily="18" charset="0"/>
                                    <a:ea typeface="Cambria Math" panose="02040503050406030204" pitchFamily="18" charset="0"/>
                                  </a:rPr>
                                  <m:t>𝑗</m:t>
                                </m:r>
                              </m:sub>
                            </m:sSub>
                          </m:e>
                        </m:d>
                      </m:e>
                    </m:nary>
                  </m:oMath>
                </a14:m>
                <a:endParaRPr lang="en-US" dirty="0">
                  <a:solidFill>
                    <a:srgbClr val="003865"/>
                  </a:solidFill>
                </a:endParaRPr>
              </a:p>
              <a:p>
                <a:endParaRPr lang="en-US" dirty="0">
                  <a:solidFill>
                    <a:srgbClr val="003865"/>
                  </a:solidFill>
                </a:endParaRPr>
              </a:p>
            </p:txBody>
          </p:sp>
        </mc:Choice>
        <mc:Fallback>
          <p:sp>
            <p:nvSpPr>
              <p:cNvPr id="16" name="TextBox 15">
                <a:extLst>
                  <a:ext uri="{FF2B5EF4-FFF2-40B4-BE49-F238E27FC236}">
                    <a16:creationId xmlns:a16="http://schemas.microsoft.com/office/drawing/2014/main" id="{B3328860-F27C-46E4-8FC2-A5ED0766A1A6}"/>
                  </a:ext>
                </a:extLst>
              </p:cNvPr>
              <p:cNvSpPr txBox="1">
                <a:spLocks noRot="1" noChangeAspect="1" noMove="1" noResize="1" noEditPoints="1" noAdjustHandles="1" noChangeArrowheads="1" noChangeShapeType="1" noTextEdit="1"/>
              </p:cNvSpPr>
              <p:nvPr/>
            </p:nvSpPr>
            <p:spPr>
              <a:xfrm>
                <a:off x="687267" y="2323505"/>
                <a:ext cx="7207644" cy="2487989"/>
              </a:xfrm>
              <a:prstGeom prst="rect">
                <a:avLst/>
              </a:prstGeom>
              <a:blipFill>
                <a:blip r:embed="rId3"/>
                <a:stretch>
                  <a:fillRect l="-761" t="-1225" b="-110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D59407-9831-4DE1-A120-3478C909597A}"/>
                  </a:ext>
                </a:extLst>
              </p:cNvPr>
              <p:cNvSpPr txBox="1"/>
              <p:nvPr/>
            </p:nvSpPr>
            <p:spPr>
              <a:xfrm>
                <a:off x="1877660" y="5152816"/>
                <a:ext cx="8074007" cy="12483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3865"/>
                              </a:solidFill>
                              <a:latin typeface="Cambria Math" panose="02040503050406030204" pitchFamily="18" charset="0"/>
                            </a:rPr>
                          </m:ctrlPr>
                        </m:sSubPr>
                        <m:e>
                          <m:r>
                            <a:rPr lang="en-US" b="0" i="1" smtClean="0">
                              <a:solidFill>
                                <a:srgbClr val="003865"/>
                              </a:solidFill>
                              <a:latin typeface="Cambria Math" panose="02040503050406030204" pitchFamily="18" charset="0"/>
                            </a:rPr>
                            <m:t>𝑉</m:t>
                          </m:r>
                        </m:e>
                        <m:sub>
                          <m:r>
                            <a:rPr lang="en-US" b="0" i="1" smtClean="0">
                              <a:solidFill>
                                <a:srgbClr val="003865"/>
                              </a:solidFill>
                              <a:latin typeface="Cambria Math" panose="02040503050406030204" pitchFamily="18" charset="0"/>
                            </a:rPr>
                            <m:t>𝑖</m:t>
                          </m:r>
                        </m:sub>
                      </m:sSub>
                      <m:r>
                        <a:rPr lang="en-US" b="0" i="1"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and</m:t>
                      </m:r>
                      <m:sSub>
                        <m:sSubPr>
                          <m:ctrlPr>
                            <a:rPr lang="en-US" i="1">
                              <a:solidFill>
                                <a:srgbClr val="003865"/>
                              </a:solidFill>
                              <a:latin typeface="Cambria Math" panose="02040503050406030204" pitchFamily="18" charset="0"/>
                            </a:rPr>
                          </m:ctrlPr>
                        </m:sSubPr>
                        <m:e>
                          <m:r>
                            <a:rPr lang="en-US" b="0" i="1" smtClean="0">
                              <a:solidFill>
                                <a:srgbClr val="003865"/>
                              </a:solidFill>
                              <a:latin typeface="Cambria Math" panose="02040503050406030204" pitchFamily="18" charset="0"/>
                            </a:rPr>
                            <m:t> </m:t>
                          </m:r>
                          <m:r>
                            <a:rPr lang="en-US" i="1">
                              <a:solidFill>
                                <a:srgbClr val="003865"/>
                              </a:solidFill>
                              <a:latin typeface="Cambria Math" panose="02040503050406030204" pitchFamily="18" charset="0"/>
                            </a:rPr>
                            <m:t>𝑉</m:t>
                          </m:r>
                        </m:e>
                        <m:sub>
                          <m:r>
                            <a:rPr lang="en-US" b="0" i="1" smtClean="0">
                              <a:solidFill>
                                <a:srgbClr val="003865"/>
                              </a:solidFill>
                              <a:latin typeface="Cambria Math" panose="02040503050406030204" pitchFamily="18" charset="0"/>
                            </a:rPr>
                            <m:t>𝑗</m:t>
                          </m:r>
                        </m:sub>
                      </m:sSub>
                      <m:r>
                        <a:rPr lang="en-US" b="0" i="1"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words</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that</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are</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connected</m:t>
                      </m:r>
                    </m:oMath>
                  </m:oMathPara>
                </a14:m>
                <a:endParaRPr lang="en-US" b="0" i="0" dirty="0">
                  <a:solidFill>
                    <a:srgbClr val="003865"/>
                  </a:solidFill>
                  <a:latin typeface="Cambria Math" panose="02040503050406030204" pitchFamily="18" charset="0"/>
                </a:endParaRPr>
              </a:p>
              <a:p>
                <a:pPr/>
                <a:r>
                  <a:rPr lang="en-US" b="0" i="1" dirty="0">
                    <a:solidFill>
                      <a:srgbClr val="003865"/>
                    </a:solidFill>
                    <a:latin typeface="Cambria Math" panose="02040503050406030204" pitchFamily="18" charset="0"/>
                  </a:rPr>
                  <a:t>d</a:t>
                </a:r>
                <a:r>
                  <a:rPr lang="en-US" b="0" i="0" dirty="0">
                    <a:solidFill>
                      <a:srgbClr val="003865"/>
                    </a:solidFill>
                    <a:latin typeface="Cambria Math" panose="02040503050406030204" pitchFamily="18" charset="0"/>
                  </a:rPr>
                  <a:t> </a:t>
                </a:r>
                <a:r>
                  <a:rPr lang="en-US" dirty="0">
                    <a:solidFill>
                      <a:srgbClr val="003865"/>
                    </a:solidFill>
                    <a:latin typeface="Cambria Math" panose="02040503050406030204" pitchFamily="18" charset="0"/>
                  </a:rPr>
                  <a:t>: damping factor</a:t>
                </a:r>
                <a:endParaRPr lang="en-US" b="0" i="0" dirty="0">
                  <a:solidFill>
                    <a:srgbClr val="003865"/>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b="0" i="0" smtClean="0">
                          <a:solidFill>
                            <a:srgbClr val="003865"/>
                          </a:solidFill>
                          <a:latin typeface="Cambria Math" panose="02040503050406030204" pitchFamily="18" charset="0"/>
                        </a:rPr>
                        <m:t> </m:t>
                      </m:r>
                      <m:r>
                        <m:rPr>
                          <m:nor/>
                        </m:rPr>
                        <a:rPr lang="en-US" b="0" smtClean="0">
                          <a:solidFill>
                            <a:srgbClr val="003865"/>
                          </a:solidFill>
                          <a:latin typeface="Cambria Math" panose="02040503050406030204" pitchFamily="18" charset="0"/>
                        </a:rPr>
                        <m:t>In</m:t>
                      </m:r>
                      <m:r>
                        <m:rPr>
                          <m:nor/>
                        </m:rPr>
                        <a:rPr lang="en-US" b="0" smtClean="0">
                          <a:solidFill>
                            <a:srgbClr val="003865"/>
                          </a:solidFill>
                          <a:latin typeface="Cambria Math" panose="02040503050406030204" pitchFamily="18" charset="0"/>
                        </a:rPr>
                        <m:t>(</m:t>
                      </m:r>
                      <m:sSub>
                        <m:sSubPr>
                          <m:ctrlPr>
                            <a:rPr lang="en-US" b="0" smtClean="0">
                              <a:solidFill>
                                <a:srgbClr val="003865"/>
                              </a:solidFill>
                              <a:latin typeface="Cambria Math" panose="02040503050406030204" pitchFamily="18" charset="0"/>
                            </a:rPr>
                          </m:ctrlPr>
                        </m:sSubPr>
                        <m:e>
                          <m:r>
                            <m:rPr>
                              <m:sty m:val="p"/>
                            </m:rPr>
                            <a:rPr lang="en-US" b="0" i="0" smtClean="0">
                              <a:solidFill>
                                <a:srgbClr val="003865"/>
                              </a:solidFill>
                              <a:latin typeface="Cambria Math" panose="02040503050406030204" pitchFamily="18" charset="0"/>
                            </a:rPr>
                            <m:t>V</m:t>
                          </m:r>
                        </m:e>
                        <m:sub>
                          <m:r>
                            <m:rPr>
                              <m:sty m:val="p"/>
                            </m:rPr>
                            <a:rPr lang="en-US" b="0" i="0" smtClean="0">
                              <a:solidFill>
                                <a:srgbClr val="003865"/>
                              </a:solidFill>
                              <a:latin typeface="Cambria Math" panose="02040503050406030204" pitchFamily="18" charset="0"/>
                            </a:rPr>
                            <m:t>i</m:t>
                          </m:r>
                        </m:sub>
                      </m:sSub>
                      <m:r>
                        <m:rPr>
                          <m:nor/>
                        </m:rPr>
                        <a:rPr lang="en-US" b="0" smtClean="0">
                          <a:solidFill>
                            <a:srgbClr val="003865"/>
                          </a:solidFill>
                          <a:latin typeface="Cambria Math" panose="02040503050406030204" pitchFamily="18" charset="0"/>
                        </a:rPr>
                        <m:t>)</m:t>
                      </m:r>
                      <m:r>
                        <m:rPr>
                          <m:nor/>
                        </m:rPr>
                        <a:rPr lang="en-US" b="0" i="1"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and</m:t>
                      </m:r>
                      <m:r>
                        <m:rPr>
                          <m:nor/>
                        </m:rPr>
                        <a:rPr lang="en-US" b="0" i="0" smtClean="0">
                          <a:solidFill>
                            <a:srgbClr val="003865"/>
                          </a:solidFill>
                          <a:latin typeface="Cambria Math" panose="02040503050406030204" pitchFamily="18" charset="0"/>
                        </a:rPr>
                        <m:t> </m:t>
                      </m:r>
                      <m:r>
                        <m:rPr>
                          <m:nor/>
                        </m:rPr>
                        <a:rPr lang="en-US" b="0" smtClean="0">
                          <a:solidFill>
                            <a:srgbClr val="003865"/>
                          </a:solidFill>
                          <a:latin typeface="Cambria Math" panose="02040503050406030204" pitchFamily="18" charset="0"/>
                        </a:rPr>
                        <m:t>Out</m:t>
                      </m:r>
                      <m:r>
                        <m:rPr>
                          <m:nor/>
                        </m:rPr>
                        <a:rPr lang="en-US" b="0" smtClean="0">
                          <a:solidFill>
                            <a:srgbClr val="003865"/>
                          </a:solidFill>
                          <a:latin typeface="Cambria Math" panose="02040503050406030204" pitchFamily="18" charset="0"/>
                        </a:rPr>
                        <m:t>(</m:t>
                      </m:r>
                      <m:sSub>
                        <m:sSubPr>
                          <m:ctrlPr>
                            <a:rPr lang="en-US" b="0" smtClean="0">
                              <a:solidFill>
                                <a:srgbClr val="003865"/>
                              </a:solidFill>
                              <a:latin typeface="Cambria Math" panose="02040503050406030204" pitchFamily="18" charset="0"/>
                            </a:rPr>
                          </m:ctrlPr>
                        </m:sSubPr>
                        <m:e>
                          <m:r>
                            <m:rPr>
                              <m:sty m:val="p"/>
                            </m:rPr>
                            <a:rPr lang="en-US" b="0" i="0" smtClean="0">
                              <a:solidFill>
                                <a:srgbClr val="003865"/>
                              </a:solidFill>
                              <a:latin typeface="Cambria Math" panose="02040503050406030204" pitchFamily="18" charset="0"/>
                            </a:rPr>
                            <m:t>V</m:t>
                          </m:r>
                        </m:e>
                        <m:sub>
                          <m:r>
                            <m:rPr>
                              <m:sty m:val="p"/>
                            </m:rPr>
                            <a:rPr lang="en-US" b="0" i="0" smtClean="0">
                              <a:solidFill>
                                <a:srgbClr val="003865"/>
                              </a:solidFill>
                              <a:latin typeface="Cambria Math" panose="02040503050406030204" pitchFamily="18" charset="0"/>
                            </a:rPr>
                            <m:t>j</m:t>
                          </m:r>
                        </m:sub>
                      </m:sSub>
                      <m:r>
                        <m:rPr>
                          <m:nor/>
                        </m:rPr>
                        <a:rPr lang="en-US" b="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represent</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inbound</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links</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and</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outbound</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links</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of</m:t>
                      </m:r>
                      <m:r>
                        <m:rPr>
                          <m:nor/>
                        </m:rPr>
                        <a:rPr lang="en-US" b="0" i="0" smtClean="0">
                          <a:solidFill>
                            <a:srgbClr val="003865"/>
                          </a:solidFill>
                          <a:latin typeface="Cambria Math" panose="02040503050406030204" pitchFamily="18" charset="0"/>
                        </a:rPr>
                        <m:t> </m:t>
                      </m:r>
                      <m:r>
                        <m:rPr>
                          <m:nor/>
                        </m:rPr>
                        <a:rPr lang="en-US" b="0" i="1" smtClean="0">
                          <a:solidFill>
                            <a:srgbClr val="003865"/>
                          </a:solidFill>
                          <a:latin typeface="Cambria Math" panose="02040503050406030204" pitchFamily="18" charset="0"/>
                        </a:rPr>
                        <m:t>i</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and</m:t>
                      </m:r>
                      <m:r>
                        <m:rPr>
                          <m:nor/>
                        </m:rPr>
                        <a:rPr lang="en-US" b="0" i="0" smtClean="0">
                          <a:solidFill>
                            <a:srgbClr val="003865"/>
                          </a:solidFill>
                          <a:latin typeface="Cambria Math" panose="02040503050406030204" pitchFamily="18" charset="0"/>
                        </a:rPr>
                        <m:t> </m:t>
                      </m:r>
                      <m:r>
                        <m:rPr>
                          <m:nor/>
                        </m:rPr>
                        <a:rPr lang="en-US" b="0" i="1" smtClean="0">
                          <a:solidFill>
                            <a:srgbClr val="003865"/>
                          </a:solidFill>
                          <a:latin typeface="Cambria Math" panose="02040503050406030204" pitchFamily="18" charset="0"/>
                        </a:rPr>
                        <m:t>j</m:t>
                      </m:r>
                      <m:r>
                        <m:rPr>
                          <m:nor/>
                        </m:rPr>
                        <a:rPr lang="en-US" b="0" i="0" smtClean="0">
                          <a:solidFill>
                            <a:srgbClr val="003865"/>
                          </a:solidFill>
                          <a:latin typeface="Cambria Math" panose="02040503050406030204" pitchFamily="18" charset="0"/>
                        </a:rPr>
                        <m:t> </m:t>
                      </m:r>
                    </m:oMath>
                  </m:oMathPara>
                </a14:m>
                <a:endParaRPr lang="en-US" b="0" dirty="0">
                  <a:solidFill>
                    <a:srgbClr val="003865"/>
                  </a:solidFill>
                </a:endParaRPr>
              </a:p>
              <a:p>
                <a:pPr/>
                <a14:m>
                  <m:oMathPara xmlns:m="http://schemas.openxmlformats.org/officeDocument/2006/math">
                    <m:oMathParaPr>
                      <m:jc m:val="left"/>
                    </m:oMathParaPr>
                    <m:oMath xmlns:m="http://schemas.openxmlformats.org/officeDocument/2006/math">
                      <m:sSub>
                        <m:sSubPr>
                          <m:ctrlPr>
                            <a:rPr lang="en-US" i="1">
                              <a:solidFill>
                                <a:srgbClr val="003865"/>
                              </a:solidFill>
                              <a:latin typeface="Cambria Math" panose="02040503050406030204" pitchFamily="18" charset="0"/>
                            </a:rPr>
                          </m:ctrlPr>
                        </m:sSubPr>
                        <m:e>
                          <m:r>
                            <a:rPr lang="en-US" b="0" i="1" smtClean="0">
                              <a:solidFill>
                                <a:srgbClr val="003865"/>
                              </a:solidFill>
                              <a:latin typeface="Cambria Math" panose="02040503050406030204" pitchFamily="18" charset="0"/>
                            </a:rPr>
                            <m:t>𝑆</m:t>
                          </m:r>
                          <m:r>
                            <a:rPr lang="en-US" b="0" i="1" smtClean="0">
                              <a:solidFill>
                                <a:srgbClr val="003865"/>
                              </a:solidFill>
                              <a:latin typeface="Cambria Math" panose="02040503050406030204" pitchFamily="18" charset="0"/>
                            </a:rPr>
                            <m:t>(</m:t>
                          </m:r>
                          <m:r>
                            <a:rPr lang="en-US" i="1">
                              <a:solidFill>
                                <a:srgbClr val="003865"/>
                              </a:solidFill>
                              <a:latin typeface="Cambria Math" panose="02040503050406030204" pitchFamily="18" charset="0"/>
                            </a:rPr>
                            <m:t>𝑉</m:t>
                          </m:r>
                        </m:e>
                        <m:sub>
                          <m:r>
                            <a:rPr lang="en-US" i="1">
                              <a:solidFill>
                                <a:srgbClr val="003865"/>
                              </a:solidFill>
                              <a:latin typeface="Cambria Math" panose="02040503050406030204" pitchFamily="18" charset="0"/>
                            </a:rPr>
                            <m:t>𝑖</m:t>
                          </m:r>
                        </m:sub>
                      </m:sSub>
                      <m:r>
                        <a:rPr lang="en-US" b="0" i="1"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denotes</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rank</m:t>
                      </m:r>
                      <m:r>
                        <m:rPr>
                          <m:nor/>
                        </m:rPr>
                        <a:rPr lang="en-US" b="0" i="0" smtClean="0">
                          <a:solidFill>
                            <a:srgbClr val="003865"/>
                          </a:solidFill>
                          <a:latin typeface="Cambria Math" panose="02040503050406030204" pitchFamily="18" charset="0"/>
                        </a:rPr>
                        <m:t> </m:t>
                      </m:r>
                      <m:r>
                        <m:rPr>
                          <m:nor/>
                        </m:rPr>
                        <a:rPr lang="en-US" b="0" i="0" smtClean="0">
                          <a:solidFill>
                            <a:srgbClr val="003865"/>
                          </a:solidFill>
                          <a:latin typeface="Cambria Math" panose="02040503050406030204" pitchFamily="18" charset="0"/>
                        </a:rPr>
                        <m:t>of</m:t>
                      </m:r>
                      <m:r>
                        <m:rPr>
                          <m:nor/>
                        </m:rPr>
                        <a:rPr lang="en-US" b="0" i="0" smtClean="0">
                          <a:solidFill>
                            <a:srgbClr val="003865"/>
                          </a:solidFill>
                          <a:latin typeface="Cambria Math" panose="02040503050406030204" pitchFamily="18" charset="0"/>
                        </a:rPr>
                        <m:t> </m:t>
                      </m:r>
                      <m:sSub>
                        <m:sSubPr>
                          <m:ctrlPr>
                            <a:rPr lang="en-US" i="1">
                              <a:solidFill>
                                <a:srgbClr val="003865"/>
                              </a:solidFill>
                              <a:latin typeface="Cambria Math" panose="02040503050406030204" pitchFamily="18" charset="0"/>
                            </a:rPr>
                          </m:ctrlPr>
                        </m:sSubPr>
                        <m:e>
                          <m:r>
                            <a:rPr lang="en-US" i="1">
                              <a:solidFill>
                                <a:srgbClr val="003865"/>
                              </a:solidFill>
                              <a:latin typeface="Cambria Math" panose="02040503050406030204" pitchFamily="18" charset="0"/>
                            </a:rPr>
                            <m:t>𝑉</m:t>
                          </m:r>
                        </m:e>
                        <m:sub>
                          <m:r>
                            <a:rPr lang="en-US" i="1">
                              <a:solidFill>
                                <a:srgbClr val="003865"/>
                              </a:solidFill>
                              <a:latin typeface="Cambria Math" panose="02040503050406030204" pitchFamily="18" charset="0"/>
                            </a:rPr>
                            <m:t>𝑖</m:t>
                          </m:r>
                        </m:sub>
                      </m:sSub>
                    </m:oMath>
                  </m:oMathPara>
                </a14:m>
                <a:endParaRPr lang="en-US" dirty="0">
                  <a:solidFill>
                    <a:srgbClr val="003865"/>
                  </a:solidFill>
                </a:endParaRPr>
              </a:p>
            </p:txBody>
          </p:sp>
        </mc:Choice>
        <mc:Fallback>
          <p:sp>
            <p:nvSpPr>
              <p:cNvPr id="18" name="TextBox 17">
                <a:extLst>
                  <a:ext uri="{FF2B5EF4-FFF2-40B4-BE49-F238E27FC236}">
                    <a16:creationId xmlns:a16="http://schemas.microsoft.com/office/drawing/2014/main" id="{23D59407-9831-4DE1-A120-3478C909597A}"/>
                  </a:ext>
                </a:extLst>
              </p:cNvPr>
              <p:cNvSpPr txBox="1">
                <a:spLocks noRot="1" noChangeAspect="1" noMove="1" noResize="1" noEditPoints="1" noAdjustHandles="1" noChangeArrowheads="1" noChangeShapeType="1" noTextEdit="1"/>
              </p:cNvSpPr>
              <p:nvPr/>
            </p:nvSpPr>
            <p:spPr>
              <a:xfrm>
                <a:off x="1877660" y="5152816"/>
                <a:ext cx="8074007" cy="1248355"/>
              </a:xfrm>
              <a:prstGeom prst="rect">
                <a:avLst/>
              </a:prstGeom>
              <a:blipFill>
                <a:blip r:embed="rId4"/>
                <a:stretch>
                  <a:fillRect l="-604" b="-3902"/>
                </a:stretch>
              </a:blipFill>
            </p:spPr>
            <p:txBody>
              <a:bodyPr/>
              <a:lstStyle/>
              <a:p>
                <a:r>
                  <a:rPr lang="en-US">
                    <a:noFill/>
                  </a:rPr>
                  <a:t> </a:t>
                </a:r>
              </a:p>
            </p:txBody>
          </p:sp>
        </mc:Fallback>
      </mc:AlternateContent>
      <p:graphicFrame>
        <p:nvGraphicFramePr>
          <p:cNvPr id="19" name="Diagram 18">
            <a:extLst>
              <a:ext uri="{FF2B5EF4-FFF2-40B4-BE49-F238E27FC236}">
                <a16:creationId xmlns:a16="http://schemas.microsoft.com/office/drawing/2014/main" id="{9F2BF1F7-4A61-42D5-9B9C-5CCB2CEB1120}"/>
              </a:ext>
            </a:extLst>
          </p:cNvPr>
          <p:cNvGraphicFramePr/>
          <p:nvPr>
            <p:extLst>
              <p:ext uri="{D42A27DB-BD31-4B8C-83A1-F6EECF244321}">
                <p14:modId xmlns:p14="http://schemas.microsoft.com/office/powerpoint/2010/main" val="3476719481"/>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499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animEffect transition="in" filter="fade">
                                      <p:cBhvr>
                                        <p:cTn id="15" dur="500"/>
                                        <p:tgtEl>
                                          <p:spTgt spid="1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6" end="6"/>
                                            </p:txEl>
                                          </p:spTgt>
                                        </p:tgtEl>
                                        <p:attrNameLst>
                                          <p:attrName>style.visibility</p:attrName>
                                        </p:attrNameLst>
                                      </p:cBhvr>
                                      <p:to>
                                        <p:strVal val="visible"/>
                                      </p:to>
                                    </p:set>
                                    <p:animEffect transition="in" filter="fade">
                                      <p:cBhvr>
                                        <p:cTn id="20" dur="500"/>
                                        <p:tgtEl>
                                          <p:spTgt spid="16">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21.02.2021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14</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13" name="Title 1">
            <a:extLst>
              <a:ext uri="{FF2B5EF4-FFF2-40B4-BE49-F238E27FC236}">
                <a16:creationId xmlns:a16="http://schemas.microsoft.com/office/drawing/2014/main" id="{75674048-0D35-4E02-8A4F-214E42874072}"/>
              </a:ext>
            </a:extLst>
          </p:cNvPr>
          <p:cNvSpPr txBox="1">
            <a:spLocks/>
          </p:cNvSpPr>
          <p:nvPr/>
        </p:nvSpPr>
        <p:spPr>
          <a:xfrm>
            <a:off x="534936" y="676512"/>
            <a:ext cx="8237939"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Result: Clustering</a:t>
            </a:r>
          </a:p>
        </p:txBody>
      </p:sp>
      <p:pic>
        <p:nvPicPr>
          <p:cNvPr id="6" name="Picture 5">
            <a:extLst>
              <a:ext uri="{FF2B5EF4-FFF2-40B4-BE49-F238E27FC236}">
                <a16:creationId xmlns:a16="http://schemas.microsoft.com/office/drawing/2014/main" id="{D15050FA-7A2A-45DA-8FBD-4E261B22E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57" y="1192055"/>
            <a:ext cx="7282696" cy="5266172"/>
          </a:xfrm>
          <a:prstGeom prst="rect">
            <a:avLst/>
          </a:prstGeom>
        </p:spPr>
      </p:pic>
      <p:grpSp>
        <p:nvGrpSpPr>
          <p:cNvPr id="38" name="Group 37">
            <a:extLst>
              <a:ext uri="{FF2B5EF4-FFF2-40B4-BE49-F238E27FC236}">
                <a16:creationId xmlns:a16="http://schemas.microsoft.com/office/drawing/2014/main" id="{A4427EFB-E4DF-4102-9CAE-7E0DBCFA759E}"/>
              </a:ext>
            </a:extLst>
          </p:cNvPr>
          <p:cNvGrpSpPr/>
          <p:nvPr/>
        </p:nvGrpSpPr>
        <p:grpSpPr>
          <a:xfrm>
            <a:off x="2287432" y="4386975"/>
            <a:ext cx="4569136" cy="2205660"/>
            <a:chOff x="2151232" y="4422913"/>
            <a:chExt cx="4569136" cy="2205660"/>
          </a:xfrm>
        </p:grpSpPr>
        <p:grpSp>
          <p:nvGrpSpPr>
            <p:cNvPr id="31" name="Group 30">
              <a:extLst>
                <a:ext uri="{FF2B5EF4-FFF2-40B4-BE49-F238E27FC236}">
                  <a16:creationId xmlns:a16="http://schemas.microsoft.com/office/drawing/2014/main" id="{B1AA84D9-6F58-4598-880D-2A5FA2176D8D}"/>
                </a:ext>
              </a:extLst>
            </p:cNvPr>
            <p:cNvGrpSpPr/>
            <p:nvPr/>
          </p:nvGrpSpPr>
          <p:grpSpPr>
            <a:xfrm>
              <a:off x="2151232" y="5515253"/>
              <a:ext cx="2969315" cy="1113320"/>
              <a:chOff x="2407755" y="5516218"/>
              <a:chExt cx="2969315" cy="1113320"/>
            </a:xfrm>
          </p:grpSpPr>
          <p:cxnSp>
            <p:nvCxnSpPr>
              <p:cNvPr id="11" name="Straight Arrow Connector 10">
                <a:extLst>
                  <a:ext uri="{FF2B5EF4-FFF2-40B4-BE49-F238E27FC236}">
                    <a16:creationId xmlns:a16="http://schemas.microsoft.com/office/drawing/2014/main" id="{2D8E5481-4B73-4244-89DE-D0034E403778}"/>
                  </a:ext>
                </a:extLst>
              </p:cNvPr>
              <p:cNvCxnSpPr>
                <a:cxnSpLocks/>
              </p:cNvCxnSpPr>
              <p:nvPr/>
            </p:nvCxnSpPr>
            <p:spPr>
              <a:xfrm flipV="1">
                <a:off x="4025348" y="5516218"/>
                <a:ext cx="1351722" cy="75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866722-E9EF-4C99-B4A2-1820AE3DFA09}"/>
                  </a:ext>
                </a:extLst>
              </p:cNvPr>
              <p:cNvSpPr txBox="1"/>
              <p:nvPr/>
            </p:nvSpPr>
            <p:spPr>
              <a:xfrm>
                <a:off x="2407755" y="6260206"/>
                <a:ext cx="2293454" cy="369332"/>
              </a:xfrm>
              <a:prstGeom prst="rect">
                <a:avLst/>
              </a:prstGeom>
              <a:noFill/>
            </p:spPr>
            <p:txBody>
              <a:bodyPr wrap="square">
                <a:spAutoFit/>
              </a:bodyPr>
              <a:lstStyle/>
              <a:p>
                <a:r>
                  <a:rPr lang="en-US" dirty="0">
                    <a:solidFill>
                      <a:srgbClr val="003865"/>
                    </a:solidFill>
                  </a:rPr>
                  <a:t>Computer science</a:t>
                </a:r>
              </a:p>
            </p:txBody>
          </p:sp>
        </p:grpSp>
        <p:sp>
          <p:nvSpPr>
            <p:cNvPr id="35" name="Oval 34">
              <a:extLst>
                <a:ext uri="{FF2B5EF4-FFF2-40B4-BE49-F238E27FC236}">
                  <a16:creationId xmlns:a16="http://schemas.microsoft.com/office/drawing/2014/main" id="{39DEC73C-756F-4DE9-BFFE-E7A294C50052}"/>
                </a:ext>
              </a:extLst>
            </p:cNvPr>
            <p:cNvSpPr/>
            <p:nvPr/>
          </p:nvSpPr>
          <p:spPr>
            <a:xfrm>
              <a:off x="5007901" y="4422913"/>
              <a:ext cx="1712467" cy="1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858D0F81-12A9-471E-B237-371ED84B0CF2}"/>
              </a:ext>
            </a:extLst>
          </p:cNvPr>
          <p:cNvGrpSpPr/>
          <p:nvPr/>
        </p:nvGrpSpPr>
        <p:grpSpPr>
          <a:xfrm>
            <a:off x="245198" y="3976280"/>
            <a:ext cx="3890902" cy="2311600"/>
            <a:chOff x="245198" y="3976280"/>
            <a:chExt cx="3890902" cy="2311600"/>
          </a:xfrm>
        </p:grpSpPr>
        <p:grpSp>
          <p:nvGrpSpPr>
            <p:cNvPr id="32" name="Group 31">
              <a:extLst>
                <a:ext uri="{FF2B5EF4-FFF2-40B4-BE49-F238E27FC236}">
                  <a16:creationId xmlns:a16="http://schemas.microsoft.com/office/drawing/2014/main" id="{030DC457-2BBB-4991-969E-302F965D58BB}"/>
                </a:ext>
              </a:extLst>
            </p:cNvPr>
            <p:cNvGrpSpPr/>
            <p:nvPr/>
          </p:nvGrpSpPr>
          <p:grpSpPr>
            <a:xfrm>
              <a:off x="245198" y="5018352"/>
              <a:ext cx="2572993" cy="1269528"/>
              <a:chOff x="259659" y="4702971"/>
              <a:chExt cx="2572993" cy="1269528"/>
            </a:xfrm>
          </p:grpSpPr>
          <p:cxnSp>
            <p:nvCxnSpPr>
              <p:cNvPr id="16" name="Straight Arrow Connector 15">
                <a:extLst>
                  <a:ext uri="{FF2B5EF4-FFF2-40B4-BE49-F238E27FC236}">
                    <a16:creationId xmlns:a16="http://schemas.microsoft.com/office/drawing/2014/main" id="{574D767C-66FB-426A-A26E-BD1F4C4179DD}"/>
                  </a:ext>
                </a:extLst>
              </p:cNvPr>
              <p:cNvCxnSpPr>
                <a:cxnSpLocks/>
              </p:cNvCxnSpPr>
              <p:nvPr/>
            </p:nvCxnSpPr>
            <p:spPr>
              <a:xfrm flipV="1">
                <a:off x="1287117" y="4702971"/>
                <a:ext cx="1545535" cy="790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38ED28-0A98-40EA-BD92-59625545B4DE}"/>
                  </a:ext>
                </a:extLst>
              </p:cNvPr>
              <p:cNvSpPr txBox="1"/>
              <p:nvPr/>
            </p:nvSpPr>
            <p:spPr>
              <a:xfrm>
                <a:off x="259659" y="5603167"/>
                <a:ext cx="2054915" cy="369332"/>
              </a:xfrm>
              <a:prstGeom prst="rect">
                <a:avLst/>
              </a:prstGeom>
              <a:noFill/>
            </p:spPr>
            <p:txBody>
              <a:bodyPr wrap="square">
                <a:spAutoFit/>
              </a:bodyPr>
              <a:lstStyle/>
              <a:p>
                <a:r>
                  <a:rPr lang="en-US" dirty="0">
                    <a:solidFill>
                      <a:srgbClr val="003865"/>
                    </a:solidFill>
                  </a:rPr>
                  <a:t>Material science</a:t>
                </a:r>
              </a:p>
            </p:txBody>
          </p:sp>
        </p:grpSp>
        <p:sp>
          <p:nvSpPr>
            <p:cNvPr id="36" name="Oval 35">
              <a:extLst>
                <a:ext uri="{FF2B5EF4-FFF2-40B4-BE49-F238E27FC236}">
                  <a16:creationId xmlns:a16="http://schemas.microsoft.com/office/drawing/2014/main" id="{B44654AD-6B0A-4CCF-8106-C2E4AF61228F}"/>
                </a:ext>
              </a:extLst>
            </p:cNvPr>
            <p:cNvSpPr/>
            <p:nvPr/>
          </p:nvSpPr>
          <p:spPr>
            <a:xfrm>
              <a:off x="2623457" y="3976280"/>
              <a:ext cx="1512643" cy="12950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19A7689E-0FAA-4DEB-88DF-44262D3FE64C}"/>
              </a:ext>
            </a:extLst>
          </p:cNvPr>
          <p:cNvGrpSpPr/>
          <p:nvPr/>
        </p:nvGrpSpPr>
        <p:grpSpPr>
          <a:xfrm>
            <a:off x="245198" y="1636670"/>
            <a:ext cx="2418140" cy="1295067"/>
            <a:chOff x="400050" y="1693323"/>
            <a:chExt cx="2418140" cy="1295067"/>
          </a:xfrm>
        </p:grpSpPr>
        <p:grpSp>
          <p:nvGrpSpPr>
            <p:cNvPr id="33" name="Group 32">
              <a:extLst>
                <a:ext uri="{FF2B5EF4-FFF2-40B4-BE49-F238E27FC236}">
                  <a16:creationId xmlns:a16="http://schemas.microsoft.com/office/drawing/2014/main" id="{553E5BB1-5565-43E3-BCF0-A67B40676B8A}"/>
                </a:ext>
              </a:extLst>
            </p:cNvPr>
            <p:cNvGrpSpPr/>
            <p:nvPr/>
          </p:nvGrpSpPr>
          <p:grpSpPr>
            <a:xfrm>
              <a:off x="400050" y="1693323"/>
              <a:ext cx="1559703" cy="782910"/>
              <a:chOff x="400050" y="1693322"/>
              <a:chExt cx="2498579" cy="815158"/>
            </a:xfrm>
          </p:grpSpPr>
          <p:cxnSp>
            <p:nvCxnSpPr>
              <p:cNvPr id="20" name="Straight Arrow Connector 19">
                <a:extLst>
                  <a:ext uri="{FF2B5EF4-FFF2-40B4-BE49-F238E27FC236}">
                    <a16:creationId xmlns:a16="http://schemas.microsoft.com/office/drawing/2014/main" id="{079A9A86-7E29-4F36-8AD1-5D8C54DF3663}"/>
                  </a:ext>
                </a:extLst>
              </p:cNvPr>
              <p:cNvCxnSpPr>
                <a:cxnSpLocks/>
              </p:cNvCxnSpPr>
              <p:nvPr/>
            </p:nvCxnSpPr>
            <p:spPr>
              <a:xfrm>
                <a:off x="866076" y="2100975"/>
                <a:ext cx="2032553" cy="40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DCD88CC-1F3E-424B-AA22-92F3B7C5C03D}"/>
                  </a:ext>
                </a:extLst>
              </p:cNvPr>
              <p:cNvSpPr txBox="1"/>
              <p:nvPr/>
            </p:nvSpPr>
            <p:spPr>
              <a:xfrm>
                <a:off x="400050" y="1693322"/>
                <a:ext cx="1730767" cy="384545"/>
              </a:xfrm>
              <a:prstGeom prst="rect">
                <a:avLst/>
              </a:prstGeom>
              <a:noFill/>
            </p:spPr>
            <p:txBody>
              <a:bodyPr wrap="square">
                <a:spAutoFit/>
              </a:bodyPr>
              <a:lstStyle/>
              <a:p>
                <a:r>
                  <a:rPr lang="en-US" dirty="0">
                    <a:solidFill>
                      <a:srgbClr val="003865"/>
                    </a:solidFill>
                  </a:rPr>
                  <a:t>Space</a:t>
                </a:r>
              </a:p>
            </p:txBody>
          </p:sp>
        </p:grpSp>
        <p:sp>
          <p:nvSpPr>
            <p:cNvPr id="37" name="Oval 36">
              <a:extLst>
                <a:ext uri="{FF2B5EF4-FFF2-40B4-BE49-F238E27FC236}">
                  <a16:creationId xmlns:a16="http://schemas.microsoft.com/office/drawing/2014/main" id="{7F85A594-B5B0-489B-B631-276A91A2E8B8}"/>
                </a:ext>
              </a:extLst>
            </p:cNvPr>
            <p:cNvSpPr/>
            <p:nvPr/>
          </p:nvSpPr>
          <p:spPr>
            <a:xfrm>
              <a:off x="1977405" y="2204056"/>
              <a:ext cx="840785" cy="784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9774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xit" presetSubtype="0" fill="hold" nodeType="withEffect">
                                  <p:stCondLst>
                                    <p:cond delay="0"/>
                                  </p:stCondLst>
                                  <p:childTnLst>
                                    <p:animEffect transition="out" filter="fade">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xit" presetSubtype="0" fill="hold" nodeType="withEffect">
                                  <p:stCondLst>
                                    <p:cond delay="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22.02.2021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15</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6" name="Title 1">
            <a:extLst>
              <a:ext uri="{FF2B5EF4-FFF2-40B4-BE49-F238E27FC236}">
                <a16:creationId xmlns:a16="http://schemas.microsoft.com/office/drawing/2014/main" id="{E79A4950-0CC5-4975-97E4-425EC2DE0E34}"/>
              </a:ext>
            </a:extLst>
          </p:cNvPr>
          <p:cNvSpPr txBox="1">
            <a:spLocks/>
          </p:cNvSpPr>
          <p:nvPr/>
        </p:nvSpPr>
        <p:spPr>
          <a:xfrm>
            <a:off x="534936" y="827126"/>
            <a:ext cx="8237939"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Cluster distribution</a:t>
            </a:r>
          </a:p>
        </p:txBody>
      </p:sp>
      <p:grpSp>
        <p:nvGrpSpPr>
          <p:cNvPr id="10" name="Group 9">
            <a:extLst>
              <a:ext uri="{FF2B5EF4-FFF2-40B4-BE49-F238E27FC236}">
                <a16:creationId xmlns:a16="http://schemas.microsoft.com/office/drawing/2014/main" id="{02DFD9A3-4973-4B4E-82C4-3E3B1A564AF2}"/>
              </a:ext>
            </a:extLst>
          </p:cNvPr>
          <p:cNvGrpSpPr/>
          <p:nvPr/>
        </p:nvGrpSpPr>
        <p:grpSpPr>
          <a:xfrm>
            <a:off x="534936" y="2047134"/>
            <a:ext cx="3026461" cy="3419229"/>
            <a:chOff x="534936" y="2047134"/>
            <a:chExt cx="3026461" cy="3419229"/>
          </a:xfrm>
        </p:grpSpPr>
        <p:pic>
          <p:nvPicPr>
            <p:cNvPr id="7" name="Picture 6">
              <a:extLst>
                <a:ext uri="{FF2B5EF4-FFF2-40B4-BE49-F238E27FC236}">
                  <a16:creationId xmlns:a16="http://schemas.microsoft.com/office/drawing/2014/main" id="{235ED8AE-B7EE-4805-B23C-A1BECE397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36" y="2047134"/>
              <a:ext cx="3026461" cy="3026461"/>
            </a:xfrm>
            <a:prstGeom prst="rect">
              <a:avLst/>
            </a:prstGeom>
          </p:spPr>
        </p:pic>
        <p:sp>
          <p:nvSpPr>
            <p:cNvPr id="11" name="TextBox 10">
              <a:extLst>
                <a:ext uri="{FF2B5EF4-FFF2-40B4-BE49-F238E27FC236}">
                  <a16:creationId xmlns:a16="http://schemas.microsoft.com/office/drawing/2014/main" id="{8E6190A0-2EC7-4FC3-8C86-45F70B5A0AC0}"/>
                </a:ext>
              </a:extLst>
            </p:cNvPr>
            <p:cNvSpPr txBox="1"/>
            <p:nvPr/>
          </p:nvSpPr>
          <p:spPr>
            <a:xfrm>
              <a:off x="1184139" y="5204753"/>
              <a:ext cx="2185226" cy="261610"/>
            </a:xfrm>
            <a:prstGeom prst="rect">
              <a:avLst/>
            </a:prstGeom>
            <a:noFill/>
          </p:spPr>
          <p:txBody>
            <a:bodyPr wrap="square">
              <a:spAutoFit/>
            </a:bodyPr>
            <a:lstStyle/>
            <a:p>
              <a:r>
                <a:rPr lang="en-US" sz="1100" dirty="0">
                  <a:solidFill>
                    <a:srgbClr val="003865"/>
                  </a:solidFill>
                </a:rPr>
                <a:t>Cluster distribution </a:t>
              </a:r>
              <a:endParaRPr lang="en-US" sz="1100" dirty="0"/>
            </a:p>
          </p:txBody>
        </p:sp>
      </p:grpSp>
      <p:grpSp>
        <p:nvGrpSpPr>
          <p:cNvPr id="14" name="Group 13">
            <a:extLst>
              <a:ext uri="{FF2B5EF4-FFF2-40B4-BE49-F238E27FC236}">
                <a16:creationId xmlns:a16="http://schemas.microsoft.com/office/drawing/2014/main" id="{3445CC25-4BE6-4F34-9830-984689425EAB}"/>
              </a:ext>
            </a:extLst>
          </p:cNvPr>
          <p:cNvGrpSpPr/>
          <p:nvPr/>
        </p:nvGrpSpPr>
        <p:grpSpPr>
          <a:xfrm>
            <a:off x="3951538" y="2047134"/>
            <a:ext cx="4896014" cy="3373166"/>
            <a:chOff x="3951538" y="2047134"/>
            <a:chExt cx="4896014" cy="3373166"/>
          </a:xfrm>
        </p:grpSpPr>
        <p:pic>
          <p:nvPicPr>
            <p:cNvPr id="9" name="Picture 8">
              <a:extLst>
                <a:ext uri="{FF2B5EF4-FFF2-40B4-BE49-F238E27FC236}">
                  <a16:creationId xmlns:a16="http://schemas.microsoft.com/office/drawing/2014/main" id="{8B9D4182-4D7C-404E-AC7A-A3CE30FC9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538" y="2047134"/>
              <a:ext cx="4896014" cy="3094182"/>
            </a:xfrm>
            <a:prstGeom prst="rect">
              <a:avLst/>
            </a:prstGeom>
          </p:spPr>
        </p:pic>
        <p:sp>
          <p:nvSpPr>
            <p:cNvPr id="12" name="TextBox 11">
              <a:extLst>
                <a:ext uri="{FF2B5EF4-FFF2-40B4-BE49-F238E27FC236}">
                  <a16:creationId xmlns:a16="http://schemas.microsoft.com/office/drawing/2014/main" id="{35F3ABF8-11F1-4937-9EA1-7B0D0B9B3C56}"/>
                </a:ext>
              </a:extLst>
            </p:cNvPr>
            <p:cNvSpPr txBox="1"/>
            <p:nvPr/>
          </p:nvSpPr>
          <p:spPr>
            <a:xfrm>
              <a:off x="5885171" y="5158690"/>
              <a:ext cx="2185226" cy="261610"/>
            </a:xfrm>
            <a:prstGeom prst="rect">
              <a:avLst/>
            </a:prstGeom>
            <a:noFill/>
          </p:spPr>
          <p:txBody>
            <a:bodyPr wrap="square">
              <a:spAutoFit/>
            </a:bodyPr>
            <a:lstStyle/>
            <a:p>
              <a:r>
                <a:rPr lang="en-US" sz="1100" dirty="0">
                  <a:solidFill>
                    <a:srgbClr val="003865"/>
                  </a:solidFill>
                </a:rPr>
                <a:t>Cluster distribution with date </a:t>
              </a:r>
              <a:endParaRPr lang="en-US" sz="1100" dirty="0"/>
            </a:p>
          </p:txBody>
        </p:sp>
      </p:grpSp>
    </p:spTree>
    <p:extLst>
      <p:ext uri="{BB962C8B-B14F-4D97-AF65-F5344CB8AC3E}">
        <p14:creationId xmlns:p14="http://schemas.microsoft.com/office/powerpoint/2010/main" val="3432756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22.02.2021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16</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pic>
        <p:nvPicPr>
          <p:cNvPr id="6" name="Picture 5">
            <a:extLst>
              <a:ext uri="{FF2B5EF4-FFF2-40B4-BE49-F238E27FC236}">
                <a16:creationId xmlns:a16="http://schemas.microsoft.com/office/drawing/2014/main" id="{6D3C9660-CAEA-495F-8D4F-BE90A6008D6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51911" y="1269164"/>
            <a:ext cx="5840178" cy="5233982"/>
          </a:xfrm>
          <a:prstGeom prst="rect">
            <a:avLst/>
          </a:prstGeom>
        </p:spPr>
      </p:pic>
      <p:sp>
        <p:nvSpPr>
          <p:cNvPr id="7" name="Title 1">
            <a:extLst>
              <a:ext uri="{FF2B5EF4-FFF2-40B4-BE49-F238E27FC236}">
                <a16:creationId xmlns:a16="http://schemas.microsoft.com/office/drawing/2014/main" id="{0C42275D-3A68-4BCB-AF28-372D1359304F}"/>
              </a:ext>
            </a:extLst>
          </p:cNvPr>
          <p:cNvSpPr txBox="1">
            <a:spLocks/>
          </p:cNvSpPr>
          <p:nvPr/>
        </p:nvSpPr>
        <p:spPr>
          <a:xfrm>
            <a:off x="455423" y="757552"/>
            <a:ext cx="7886700"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Top 5 clusters</a:t>
            </a:r>
          </a:p>
        </p:txBody>
      </p:sp>
    </p:spTree>
    <p:extLst>
      <p:ext uri="{BB962C8B-B14F-4D97-AF65-F5344CB8AC3E}">
        <p14:creationId xmlns:p14="http://schemas.microsoft.com/office/powerpoint/2010/main" val="3638919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22.02.2021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17</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9" name="Title 1">
            <a:extLst>
              <a:ext uri="{FF2B5EF4-FFF2-40B4-BE49-F238E27FC236}">
                <a16:creationId xmlns:a16="http://schemas.microsoft.com/office/drawing/2014/main" id="{7DDF4CD3-E3CE-4C7C-8190-E32EE3AF3E72}"/>
              </a:ext>
            </a:extLst>
          </p:cNvPr>
          <p:cNvSpPr txBox="1">
            <a:spLocks/>
          </p:cNvSpPr>
          <p:nvPr/>
        </p:nvSpPr>
        <p:spPr>
          <a:xfrm>
            <a:off x="455423" y="757552"/>
            <a:ext cx="7886700"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Temporal analysis of top clusters</a:t>
            </a:r>
          </a:p>
        </p:txBody>
      </p:sp>
      <p:grpSp>
        <p:nvGrpSpPr>
          <p:cNvPr id="12" name="Group 11">
            <a:extLst>
              <a:ext uri="{FF2B5EF4-FFF2-40B4-BE49-F238E27FC236}">
                <a16:creationId xmlns:a16="http://schemas.microsoft.com/office/drawing/2014/main" id="{8E391836-65C8-466D-8F3C-169F00CCF348}"/>
              </a:ext>
            </a:extLst>
          </p:cNvPr>
          <p:cNvGrpSpPr/>
          <p:nvPr/>
        </p:nvGrpSpPr>
        <p:grpSpPr>
          <a:xfrm>
            <a:off x="374309" y="1603395"/>
            <a:ext cx="8398566" cy="2387695"/>
            <a:chOff x="374309" y="1603395"/>
            <a:chExt cx="8398566" cy="2387695"/>
          </a:xfrm>
        </p:grpSpPr>
        <p:pic>
          <p:nvPicPr>
            <p:cNvPr id="6" name="Picture 5">
              <a:extLst>
                <a:ext uri="{FF2B5EF4-FFF2-40B4-BE49-F238E27FC236}">
                  <a16:creationId xmlns:a16="http://schemas.microsoft.com/office/drawing/2014/main" id="{68FAC8D6-D66B-4A7E-9F2E-F7E66E52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09" y="1603395"/>
              <a:ext cx="8398566" cy="2150478"/>
            </a:xfrm>
            <a:prstGeom prst="rect">
              <a:avLst/>
            </a:prstGeom>
          </p:spPr>
        </p:pic>
        <p:sp>
          <p:nvSpPr>
            <p:cNvPr id="10" name="TextBox 9">
              <a:extLst>
                <a:ext uri="{FF2B5EF4-FFF2-40B4-BE49-F238E27FC236}">
                  <a16:creationId xmlns:a16="http://schemas.microsoft.com/office/drawing/2014/main" id="{0E55D30E-FDE4-47F4-BB1A-53936C5E88BF}"/>
                </a:ext>
              </a:extLst>
            </p:cNvPr>
            <p:cNvSpPr txBox="1"/>
            <p:nvPr/>
          </p:nvSpPr>
          <p:spPr>
            <a:xfrm>
              <a:off x="3219414" y="3729480"/>
              <a:ext cx="3060000" cy="261610"/>
            </a:xfrm>
            <a:prstGeom prst="rect">
              <a:avLst/>
            </a:prstGeom>
            <a:noFill/>
          </p:spPr>
          <p:txBody>
            <a:bodyPr wrap="square">
              <a:spAutoFit/>
            </a:bodyPr>
            <a:lstStyle/>
            <a:p>
              <a:r>
                <a:rPr lang="en-US" sz="1100" dirty="0">
                  <a:solidFill>
                    <a:srgbClr val="003865"/>
                  </a:solidFill>
                </a:rPr>
                <a:t>Cluster growth with year for top10 </a:t>
              </a:r>
              <a:endParaRPr lang="en-US" sz="1100" dirty="0"/>
            </a:p>
          </p:txBody>
        </p:sp>
      </p:grpSp>
      <p:grpSp>
        <p:nvGrpSpPr>
          <p:cNvPr id="13" name="Group 12">
            <a:extLst>
              <a:ext uri="{FF2B5EF4-FFF2-40B4-BE49-F238E27FC236}">
                <a16:creationId xmlns:a16="http://schemas.microsoft.com/office/drawing/2014/main" id="{30C28D2A-BC0F-46FB-89E3-B8B8269E975C}"/>
              </a:ext>
            </a:extLst>
          </p:cNvPr>
          <p:cNvGrpSpPr/>
          <p:nvPr/>
        </p:nvGrpSpPr>
        <p:grpSpPr>
          <a:xfrm>
            <a:off x="448281" y="4179366"/>
            <a:ext cx="8247438" cy="2363302"/>
            <a:chOff x="448281" y="4179366"/>
            <a:chExt cx="8247438" cy="2363302"/>
          </a:xfrm>
        </p:grpSpPr>
        <p:pic>
          <p:nvPicPr>
            <p:cNvPr id="8" name="Picture 7">
              <a:extLst>
                <a:ext uri="{FF2B5EF4-FFF2-40B4-BE49-F238E27FC236}">
                  <a16:creationId xmlns:a16="http://schemas.microsoft.com/office/drawing/2014/main" id="{258F67F9-3CBF-4E3E-9382-0F03AA837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81" y="4179366"/>
              <a:ext cx="8247438" cy="2150478"/>
            </a:xfrm>
            <a:prstGeom prst="rect">
              <a:avLst/>
            </a:prstGeom>
          </p:spPr>
        </p:pic>
        <p:sp>
          <p:nvSpPr>
            <p:cNvPr id="11" name="TextBox 10">
              <a:extLst>
                <a:ext uri="{FF2B5EF4-FFF2-40B4-BE49-F238E27FC236}">
                  <a16:creationId xmlns:a16="http://schemas.microsoft.com/office/drawing/2014/main" id="{AEEE6599-0E4A-4BD7-96AF-CB50CB387FD7}"/>
                </a:ext>
              </a:extLst>
            </p:cNvPr>
            <p:cNvSpPr txBox="1"/>
            <p:nvPr/>
          </p:nvSpPr>
          <p:spPr>
            <a:xfrm>
              <a:off x="3356447" y="6281058"/>
              <a:ext cx="2785935" cy="261610"/>
            </a:xfrm>
            <a:prstGeom prst="rect">
              <a:avLst/>
            </a:prstGeom>
            <a:noFill/>
          </p:spPr>
          <p:txBody>
            <a:bodyPr wrap="square">
              <a:spAutoFit/>
            </a:bodyPr>
            <a:lstStyle/>
            <a:p>
              <a:r>
                <a:rPr lang="en-US" sz="1100" dirty="0">
                  <a:solidFill>
                    <a:srgbClr val="003865"/>
                  </a:solidFill>
                </a:rPr>
                <a:t>Cluster growth with month for cluster 1</a:t>
              </a:r>
              <a:endParaRPr lang="en-US" sz="1100" dirty="0"/>
            </a:p>
          </p:txBody>
        </p:sp>
      </p:grpSp>
    </p:spTree>
    <p:extLst>
      <p:ext uri="{BB962C8B-B14F-4D97-AF65-F5344CB8AC3E}">
        <p14:creationId xmlns:p14="http://schemas.microsoft.com/office/powerpoint/2010/main" val="3924460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25.02.2021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18</a:t>
            </a:fld>
            <a:endParaRPr lang="de-DE" dirty="0"/>
          </a:p>
        </p:txBody>
      </p:sp>
      <p:sp>
        <p:nvSpPr>
          <p:cNvPr id="6" name="TextBox 5">
            <a:extLst>
              <a:ext uri="{FF2B5EF4-FFF2-40B4-BE49-F238E27FC236}">
                <a16:creationId xmlns:a16="http://schemas.microsoft.com/office/drawing/2014/main" id="{1F70FBEF-BFA8-4ECA-A518-04416FF6BF35}"/>
              </a:ext>
            </a:extLst>
          </p:cNvPr>
          <p:cNvSpPr txBox="1"/>
          <p:nvPr/>
        </p:nvSpPr>
        <p:spPr>
          <a:xfrm>
            <a:off x="898498" y="2716320"/>
            <a:ext cx="3842637" cy="369332"/>
          </a:xfrm>
          <a:prstGeom prst="rect">
            <a:avLst/>
          </a:prstGeom>
          <a:noFill/>
        </p:spPr>
        <p:txBody>
          <a:bodyPr wrap="square">
            <a:spAutoFit/>
          </a:bodyPr>
          <a:lstStyle/>
          <a:p>
            <a:r>
              <a:rPr lang="en-US" dirty="0">
                <a:solidFill>
                  <a:srgbClr val="003865"/>
                </a:solidFill>
              </a:rPr>
              <a:t> </a:t>
            </a:r>
            <a:endParaRPr lang="en-US" dirty="0"/>
          </a:p>
        </p:txBody>
      </p:sp>
      <p:grpSp>
        <p:nvGrpSpPr>
          <p:cNvPr id="16" name="Group 15">
            <a:extLst>
              <a:ext uri="{FF2B5EF4-FFF2-40B4-BE49-F238E27FC236}">
                <a16:creationId xmlns:a16="http://schemas.microsoft.com/office/drawing/2014/main" id="{EED0A0F1-93D6-4DEB-AAE9-7F89CA9713C7}"/>
              </a:ext>
            </a:extLst>
          </p:cNvPr>
          <p:cNvGrpSpPr/>
          <p:nvPr/>
        </p:nvGrpSpPr>
        <p:grpSpPr>
          <a:xfrm>
            <a:off x="455423" y="1901058"/>
            <a:ext cx="8086693" cy="2775114"/>
            <a:chOff x="465380" y="722462"/>
            <a:chExt cx="7886700" cy="2737084"/>
          </a:xfrm>
        </p:grpSpPr>
        <p:pic>
          <p:nvPicPr>
            <p:cNvPr id="7" name="Picture 6">
              <a:extLst>
                <a:ext uri="{FF2B5EF4-FFF2-40B4-BE49-F238E27FC236}">
                  <a16:creationId xmlns:a16="http://schemas.microsoft.com/office/drawing/2014/main" id="{D9F70841-E68C-48F3-A681-757445D60BF2}"/>
                </a:ext>
              </a:extLst>
            </p:cNvPr>
            <p:cNvPicPr>
              <a:picLocks noChangeAspect="1"/>
            </p:cNvPicPr>
            <p:nvPr/>
          </p:nvPicPr>
          <p:blipFill>
            <a:blip r:embed="rId3">
              <a:duotone>
                <a:schemeClr val="accent1">
                  <a:shade val="45000"/>
                  <a:satMod val="135000"/>
                </a:schemeClr>
                <a:prstClr val="white"/>
              </a:duotone>
            </a:blip>
            <a:stretch>
              <a:fillRect/>
            </a:stretch>
          </p:blipFill>
          <p:spPr>
            <a:xfrm>
              <a:off x="801446" y="1039858"/>
              <a:ext cx="7421011" cy="2419688"/>
            </a:xfrm>
            <a:prstGeom prst="rect">
              <a:avLst/>
            </a:prstGeom>
            <a:effectLst>
              <a:glow rad="127000">
                <a:schemeClr val="bg1"/>
              </a:glow>
            </a:effectLst>
          </p:spPr>
        </p:pic>
        <p:sp>
          <p:nvSpPr>
            <p:cNvPr id="14" name="Title 1">
              <a:extLst>
                <a:ext uri="{FF2B5EF4-FFF2-40B4-BE49-F238E27FC236}">
                  <a16:creationId xmlns:a16="http://schemas.microsoft.com/office/drawing/2014/main" id="{E38FCC4D-AF79-42A0-9741-42EBB9645A44}"/>
                </a:ext>
              </a:extLst>
            </p:cNvPr>
            <p:cNvSpPr txBox="1">
              <a:spLocks/>
            </p:cNvSpPr>
            <p:nvPr/>
          </p:nvSpPr>
          <p:spPr>
            <a:xfrm>
              <a:off x="465380" y="722462"/>
              <a:ext cx="7886700" cy="380601"/>
            </a:xfrm>
            <a:prstGeom prst="rect">
              <a:avLst/>
            </a:prstGeom>
          </p:spPr>
          <p:txBody>
            <a:bodyPr>
              <a:normAutofit lnSpcReduction="10000"/>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2000" b="1" dirty="0"/>
                <a:t>Trend phrase evolution of cluster 1</a:t>
              </a:r>
            </a:p>
          </p:txBody>
        </p:sp>
      </p:grpSp>
      <p:sp>
        <p:nvSpPr>
          <p:cNvPr id="17" name="Title 1">
            <a:extLst>
              <a:ext uri="{FF2B5EF4-FFF2-40B4-BE49-F238E27FC236}">
                <a16:creationId xmlns:a16="http://schemas.microsoft.com/office/drawing/2014/main" id="{3A15C019-F85E-424E-A54D-16646F6A6903}"/>
              </a:ext>
            </a:extLst>
          </p:cNvPr>
          <p:cNvSpPr txBox="1">
            <a:spLocks/>
          </p:cNvSpPr>
          <p:nvPr/>
        </p:nvSpPr>
        <p:spPr>
          <a:xfrm>
            <a:off x="455423" y="757552"/>
            <a:ext cx="7886700"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Trending articles and phrases</a:t>
            </a:r>
          </a:p>
        </p:txBody>
      </p:sp>
    </p:spTree>
    <p:extLst>
      <p:ext uri="{BB962C8B-B14F-4D97-AF65-F5344CB8AC3E}">
        <p14:creationId xmlns:p14="http://schemas.microsoft.com/office/powerpoint/2010/main" val="192062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25.02.2021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19</a:t>
            </a:fld>
            <a:endParaRPr lang="de-DE" dirty="0"/>
          </a:p>
        </p:txBody>
      </p:sp>
      <p:sp>
        <p:nvSpPr>
          <p:cNvPr id="6" name="TextBox 5">
            <a:extLst>
              <a:ext uri="{FF2B5EF4-FFF2-40B4-BE49-F238E27FC236}">
                <a16:creationId xmlns:a16="http://schemas.microsoft.com/office/drawing/2014/main" id="{1F70FBEF-BFA8-4ECA-A518-04416FF6BF35}"/>
              </a:ext>
            </a:extLst>
          </p:cNvPr>
          <p:cNvSpPr txBox="1"/>
          <p:nvPr/>
        </p:nvSpPr>
        <p:spPr>
          <a:xfrm>
            <a:off x="690418" y="2230643"/>
            <a:ext cx="4576618" cy="369332"/>
          </a:xfrm>
          <a:prstGeom prst="rect">
            <a:avLst/>
          </a:prstGeom>
          <a:noFill/>
        </p:spPr>
        <p:txBody>
          <a:bodyPr wrap="square">
            <a:spAutoFit/>
          </a:bodyPr>
          <a:lstStyle/>
          <a:p>
            <a:r>
              <a:rPr lang="en-US" dirty="0">
                <a:solidFill>
                  <a:srgbClr val="003865"/>
                </a:solidFill>
              </a:rPr>
              <a:t> </a:t>
            </a:r>
            <a:endParaRPr lang="en-US" dirty="0"/>
          </a:p>
        </p:txBody>
      </p:sp>
      <p:sp>
        <p:nvSpPr>
          <p:cNvPr id="7" name="Title 1">
            <a:extLst>
              <a:ext uri="{FF2B5EF4-FFF2-40B4-BE49-F238E27FC236}">
                <a16:creationId xmlns:a16="http://schemas.microsoft.com/office/drawing/2014/main" id="{EBC4E2C6-5C83-4D06-B977-F03611DF093D}"/>
              </a:ext>
            </a:extLst>
          </p:cNvPr>
          <p:cNvSpPr>
            <a:spLocks noGrp="1"/>
          </p:cNvSpPr>
          <p:nvPr>
            <p:ph type="title"/>
          </p:nvPr>
        </p:nvSpPr>
        <p:spPr>
          <a:xfrm>
            <a:off x="453030" y="722892"/>
            <a:ext cx="8237939" cy="596674"/>
          </a:xfrm>
        </p:spPr>
        <p:txBody>
          <a:bodyPr>
            <a:normAutofit/>
          </a:bodyPr>
          <a:lstStyle/>
          <a:p>
            <a:r>
              <a:rPr lang="en-US" sz="3200" dirty="0"/>
              <a:t>Evaluation metrics</a:t>
            </a:r>
          </a:p>
        </p:txBody>
      </p:sp>
      <p:pic>
        <p:nvPicPr>
          <p:cNvPr id="8" name="Picture 7">
            <a:extLst>
              <a:ext uri="{FF2B5EF4-FFF2-40B4-BE49-F238E27FC236}">
                <a16:creationId xmlns:a16="http://schemas.microsoft.com/office/drawing/2014/main" id="{77BA7DAF-F881-42EA-BFAE-3FC2BAAB3D57}"/>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594360" y="1260776"/>
            <a:ext cx="7859222" cy="2391109"/>
          </a:xfrm>
          <a:prstGeom prst="rect">
            <a:avLst/>
          </a:prstGeom>
        </p:spPr>
      </p:pic>
      <p:grpSp>
        <p:nvGrpSpPr>
          <p:cNvPr id="16" name="Group 15">
            <a:extLst>
              <a:ext uri="{FF2B5EF4-FFF2-40B4-BE49-F238E27FC236}">
                <a16:creationId xmlns:a16="http://schemas.microsoft.com/office/drawing/2014/main" id="{74D3E4DB-C807-4AC4-9D28-2124DEAD7E7D}"/>
              </a:ext>
            </a:extLst>
          </p:cNvPr>
          <p:cNvGrpSpPr/>
          <p:nvPr/>
        </p:nvGrpSpPr>
        <p:grpSpPr>
          <a:xfrm>
            <a:off x="918521" y="3795528"/>
            <a:ext cx="3729644" cy="2587894"/>
            <a:chOff x="918521" y="3795528"/>
            <a:chExt cx="3729644" cy="2587894"/>
          </a:xfrm>
        </p:grpSpPr>
        <p:pic>
          <p:nvPicPr>
            <p:cNvPr id="12" name="Picture 11">
              <a:extLst>
                <a:ext uri="{FF2B5EF4-FFF2-40B4-BE49-F238E27FC236}">
                  <a16:creationId xmlns:a16="http://schemas.microsoft.com/office/drawing/2014/main" id="{25C25174-0A35-4C82-84FF-8F7747D65912}"/>
                </a:ext>
              </a:extLst>
            </p:cNvPr>
            <p:cNvPicPr>
              <a:picLocks noChangeAspect="1"/>
            </p:cNvPicPr>
            <p:nvPr/>
          </p:nvPicPr>
          <p:blipFill>
            <a:blip r:embed="rId5"/>
            <a:stretch>
              <a:fillRect/>
            </a:stretch>
          </p:blipFill>
          <p:spPr>
            <a:xfrm>
              <a:off x="918521" y="3795528"/>
              <a:ext cx="3729644" cy="2391109"/>
            </a:xfrm>
            <a:prstGeom prst="rect">
              <a:avLst/>
            </a:prstGeom>
          </p:spPr>
        </p:pic>
        <p:sp>
          <p:nvSpPr>
            <p:cNvPr id="14" name="TextBox 13">
              <a:extLst>
                <a:ext uri="{FF2B5EF4-FFF2-40B4-BE49-F238E27FC236}">
                  <a16:creationId xmlns:a16="http://schemas.microsoft.com/office/drawing/2014/main" id="{09148627-5850-4989-9FD2-2542E0668128}"/>
                </a:ext>
              </a:extLst>
            </p:cNvPr>
            <p:cNvSpPr txBox="1"/>
            <p:nvPr/>
          </p:nvSpPr>
          <p:spPr>
            <a:xfrm>
              <a:off x="1429703" y="6106423"/>
              <a:ext cx="2837497" cy="276999"/>
            </a:xfrm>
            <a:prstGeom prst="rect">
              <a:avLst/>
            </a:prstGeom>
            <a:noFill/>
          </p:spPr>
          <p:txBody>
            <a:bodyPr wrap="square">
              <a:spAutoFit/>
            </a:bodyPr>
            <a:lstStyle/>
            <a:p>
              <a:r>
                <a:rPr lang="en-US" sz="1200" dirty="0">
                  <a:solidFill>
                    <a:srgbClr val="003865"/>
                  </a:solidFill>
                </a:rPr>
                <a:t>Variation in noise ratio to core distance</a:t>
              </a:r>
              <a:endParaRPr lang="en-US" sz="1200" dirty="0"/>
            </a:p>
          </p:txBody>
        </p:sp>
      </p:grpSp>
      <p:grpSp>
        <p:nvGrpSpPr>
          <p:cNvPr id="24" name="Group 23">
            <a:extLst>
              <a:ext uri="{FF2B5EF4-FFF2-40B4-BE49-F238E27FC236}">
                <a16:creationId xmlns:a16="http://schemas.microsoft.com/office/drawing/2014/main" id="{4B4B6FFF-5ADF-4354-9612-E1823AF3746C}"/>
              </a:ext>
            </a:extLst>
          </p:cNvPr>
          <p:cNvGrpSpPr/>
          <p:nvPr/>
        </p:nvGrpSpPr>
        <p:grpSpPr>
          <a:xfrm>
            <a:off x="5159347" y="3741981"/>
            <a:ext cx="3613528" cy="2655460"/>
            <a:chOff x="5159347" y="3741981"/>
            <a:chExt cx="3613528" cy="2655460"/>
          </a:xfrm>
        </p:grpSpPr>
        <p:sp>
          <p:nvSpPr>
            <p:cNvPr id="21" name="TextBox 20">
              <a:extLst>
                <a:ext uri="{FF2B5EF4-FFF2-40B4-BE49-F238E27FC236}">
                  <a16:creationId xmlns:a16="http://schemas.microsoft.com/office/drawing/2014/main" id="{D432BE16-E028-438D-BA9F-0152DA8B36ED}"/>
                </a:ext>
              </a:extLst>
            </p:cNvPr>
            <p:cNvSpPr txBox="1"/>
            <p:nvPr/>
          </p:nvSpPr>
          <p:spPr>
            <a:xfrm>
              <a:off x="6040023" y="6120442"/>
              <a:ext cx="2732852" cy="276999"/>
            </a:xfrm>
            <a:prstGeom prst="rect">
              <a:avLst/>
            </a:prstGeom>
            <a:noFill/>
          </p:spPr>
          <p:txBody>
            <a:bodyPr wrap="square">
              <a:spAutoFit/>
            </a:bodyPr>
            <a:lstStyle/>
            <a:p>
              <a:r>
                <a:rPr lang="en-US" sz="1200" dirty="0">
                  <a:solidFill>
                    <a:srgbClr val="003865"/>
                  </a:solidFill>
                </a:rPr>
                <a:t>Outlier score distribution</a:t>
              </a:r>
            </a:p>
          </p:txBody>
        </p:sp>
        <p:pic>
          <p:nvPicPr>
            <p:cNvPr id="23" name="Picture 22">
              <a:extLst>
                <a:ext uri="{FF2B5EF4-FFF2-40B4-BE49-F238E27FC236}">
                  <a16:creationId xmlns:a16="http://schemas.microsoft.com/office/drawing/2014/main" id="{320E27FC-1B89-440D-8E50-C3517A7E9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9347" y="3741981"/>
              <a:ext cx="3438367" cy="2364441"/>
            </a:xfrm>
            <a:prstGeom prst="rect">
              <a:avLst/>
            </a:prstGeom>
          </p:spPr>
        </p:pic>
      </p:grpSp>
    </p:spTree>
    <p:extLst>
      <p:ext uri="{BB962C8B-B14F-4D97-AF65-F5344CB8AC3E}">
        <p14:creationId xmlns:p14="http://schemas.microsoft.com/office/powerpoint/2010/main" val="120744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999C-D9F3-4BF0-BCB8-42D77F468A1C}"/>
              </a:ext>
            </a:extLst>
          </p:cNvPr>
          <p:cNvSpPr>
            <a:spLocks noGrp="1"/>
          </p:cNvSpPr>
          <p:nvPr>
            <p:ph type="title"/>
          </p:nvPr>
        </p:nvSpPr>
        <p:spPr>
          <a:xfrm>
            <a:off x="174639" y="646335"/>
            <a:ext cx="8510837" cy="698137"/>
          </a:xfrm>
        </p:spPr>
        <p:txBody>
          <a:bodyPr>
            <a:normAutofit/>
          </a:bodyPr>
          <a:lstStyle/>
          <a:p>
            <a:r>
              <a:rPr lang="en-US" sz="3200" dirty="0"/>
              <a:t>Outline</a:t>
            </a:r>
          </a:p>
        </p:txBody>
      </p:sp>
      <p:sp>
        <p:nvSpPr>
          <p:cNvPr id="3" name="Footer Placeholder 2">
            <a:extLst>
              <a:ext uri="{FF2B5EF4-FFF2-40B4-BE49-F238E27FC236}">
                <a16:creationId xmlns:a16="http://schemas.microsoft.com/office/drawing/2014/main" id="{00A3EE89-CC47-4E6F-B35D-1C1353EE9B42}"/>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036B9477-756A-4763-B819-CC5FB117B2B3}"/>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72D2E4C5-42DC-4059-A762-56C5A5202224}"/>
              </a:ext>
            </a:extLst>
          </p:cNvPr>
          <p:cNvSpPr>
            <a:spLocks noGrp="1"/>
          </p:cNvSpPr>
          <p:nvPr>
            <p:ph type="sldNum" sz="quarter" idx="12"/>
          </p:nvPr>
        </p:nvSpPr>
        <p:spPr/>
        <p:txBody>
          <a:bodyPr/>
          <a:lstStyle/>
          <a:p>
            <a:fld id="{0759437E-DD65-47AE-A718-65B9481C0A9E}" type="slidenum">
              <a:rPr lang="de-DE" smtClean="0"/>
              <a:pPr/>
              <a:t>2</a:t>
            </a:fld>
            <a:endParaRPr lang="de-DE" dirty="0"/>
          </a:p>
        </p:txBody>
      </p:sp>
      <p:sp>
        <p:nvSpPr>
          <p:cNvPr id="7" name="TextBox 6">
            <a:extLst>
              <a:ext uri="{FF2B5EF4-FFF2-40B4-BE49-F238E27FC236}">
                <a16:creationId xmlns:a16="http://schemas.microsoft.com/office/drawing/2014/main" id="{355B3A91-1B73-48A3-AFE9-5F21A87558E6}"/>
              </a:ext>
            </a:extLst>
          </p:cNvPr>
          <p:cNvSpPr txBox="1"/>
          <p:nvPr/>
        </p:nvSpPr>
        <p:spPr>
          <a:xfrm>
            <a:off x="723217" y="1589038"/>
            <a:ext cx="5693231" cy="3447098"/>
          </a:xfrm>
          <a:prstGeom prst="rect">
            <a:avLst/>
          </a:prstGeom>
          <a:noFill/>
        </p:spPr>
        <p:txBody>
          <a:bodyPr wrap="square" rtlCol="0">
            <a:spAutoFit/>
          </a:bodyPr>
          <a:lstStyle/>
          <a:p>
            <a:pPr marL="342900" indent="-342900">
              <a:buFont typeface="+mj-lt"/>
              <a:buAutoNum type="arabicPeriod"/>
            </a:pPr>
            <a:r>
              <a:rPr lang="en-US" sz="2000" dirty="0">
                <a:solidFill>
                  <a:srgbClr val="003865"/>
                </a:solidFill>
              </a:rPr>
              <a:t>Introduction</a:t>
            </a:r>
          </a:p>
          <a:p>
            <a:pPr marL="800100" lvl="1" indent="-342900">
              <a:buFont typeface="+mj-lt"/>
              <a:buAutoNum type="arabicPeriod"/>
            </a:pPr>
            <a:r>
              <a:rPr lang="en-US" sz="2000" dirty="0">
                <a:solidFill>
                  <a:srgbClr val="003865"/>
                </a:solidFill>
              </a:rPr>
              <a:t>Motivation</a:t>
            </a:r>
          </a:p>
          <a:p>
            <a:pPr marL="800100" lvl="1" indent="-342900">
              <a:buFont typeface="+mj-lt"/>
              <a:buAutoNum type="arabicPeriod"/>
            </a:pPr>
            <a:r>
              <a:rPr lang="en-US" sz="2000" dirty="0">
                <a:solidFill>
                  <a:srgbClr val="003865"/>
                </a:solidFill>
              </a:rPr>
              <a:t>Objective</a:t>
            </a:r>
          </a:p>
          <a:p>
            <a:pPr marL="800100" lvl="1" indent="-342900">
              <a:buFont typeface="+mj-lt"/>
              <a:buAutoNum type="arabicPeriod"/>
            </a:pPr>
            <a:r>
              <a:rPr lang="en-US" sz="2000" dirty="0">
                <a:solidFill>
                  <a:srgbClr val="003865"/>
                </a:solidFill>
              </a:rPr>
              <a:t>Challenges</a:t>
            </a:r>
          </a:p>
          <a:p>
            <a:pPr marL="800100" lvl="1" indent="-342900">
              <a:buFont typeface="+mj-lt"/>
              <a:buAutoNum type="arabicPeriod"/>
            </a:pPr>
            <a:endParaRPr lang="en-US" sz="2000" dirty="0">
              <a:solidFill>
                <a:srgbClr val="003865"/>
              </a:solidFill>
            </a:endParaRPr>
          </a:p>
          <a:p>
            <a:pPr marL="342900" indent="-342900">
              <a:buFont typeface="+mj-lt"/>
              <a:buAutoNum type="arabicPeriod"/>
            </a:pPr>
            <a:r>
              <a:rPr lang="en-US" sz="2000" dirty="0">
                <a:solidFill>
                  <a:srgbClr val="003865"/>
                </a:solidFill>
              </a:rPr>
              <a:t>Methodology and Methods used</a:t>
            </a:r>
          </a:p>
          <a:p>
            <a:pPr marL="342900" indent="-342900">
              <a:buFont typeface="+mj-lt"/>
              <a:buAutoNum type="arabicPeriod"/>
            </a:pPr>
            <a:endParaRPr lang="en-US" sz="2000" dirty="0">
              <a:solidFill>
                <a:srgbClr val="003865"/>
              </a:solidFill>
            </a:endParaRPr>
          </a:p>
          <a:p>
            <a:pPr marL="342900" indent="-342900">
              <a:buFont typeface="+mj-lt"/>
              <a:buAutoNum type="arabicPeriod"/>
            </a:pPr>
            <a:r>
              <a:rPr lang="en-US" sz="2000" dirty="0">
                <a:solidFill>
                  <a:srgbClr val="003865"/>
                </a:solidFill>
              </a:rPr>
              <a:t>Result &amp; Discussion</a:t>
            </a:r>
          </a:p>
          <a:p>
            <a:pPr marL="342900" indent="-342900">
              <a:buFont typeface="+mj-lt"/>
              <a:buAutoNum type="arabicPeriod"/>
            </a:pPr>
            <a:endParaRPr lang="en-US" sz="2000" dirty="0">
              <a:solidFill>
                <a:srgbClr val="003865"/>
              </a:solidFill>
            </a:endParaRPr>
          </a:p>
          <a:p>
            <a:pPr marL="342900" indent="-342900">
              <a:buFont typeface="+mj-lt"/>
              <a:buAutoNum type="arabicPeriod"/>
            </a:pPr>
            <a:r>
              <a:rPr lang="en-US" sz="2000" dirty="0">
                <a:solidFill>
                  <a:srgbClr val="003865"/>
                </a:solidFill>
              </a:rPr>
              <a:t>Conclusion and Future work</a:t>
            </a:r>
          </a:p>
          <a:p>
            <a:endParaRPr lang="en-US" dirty="0"/>
          </a:p>
        </p:txBody>
      </p:sp>
    </p:spTree>
    <p:extLst>
      <p:ext uri="{BB962C8B-B14F-4D97-AF65-F5344CB8AC3E}">
        <p14:creationId xmlns:p14="http://schemas.microsoft.com/office/powerpoint/2010/main" val="239722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29A9BE-333D-42BC-8912-33F43225EAE3}"/>
              </a:ext>
            </a:extLst>
          </p:cNvPr>
          <p:cNvSpPr>
            <a:spLocks noGrp="1"/>
          </p:cNvSpPr>
          <p:nvPr>
            <p:ph sz="quarter" idx="13"/>
          </p:nvPr>
        </p:nvSpPr>
        <p:spPr>
          <a:xfrm>
            <a:off x="560173" y="2410128"/>
            <a:ext cx="7510224" cy="393894"/>
          </a:xfrm>
        </p:spPr>
        <p:txBody>
          <a:bodyPr/>
          <a:lstStyle/>
          <a:p>
            <a:pPr marL="0" indent="0">
              <a:buNone/>
            </a:pPr>
            <a:r>
              <a:rPr lang="en-US" dirty="0"/>
              <a:t>Summary</a:t>
            </a:r>
          </a:p>
        </p:txBody>
      </p:sp>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22.02.2021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20</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7" name="TextBox 6">
            <a:extLst>
              <a:ext uri="{FF2B5EF4-FFF2-40B4-BE49-F238E27FC236}">
                <a16:creationId xmlns:a16="http://schemas.microsoft.com/office/drawing/2014/main" id="{6F93DFB5-43F3-4FC1-9165-5BF08852F899}"/>
              </a:ext>
            </a:extLst>
          </p:cNvPr>
          <p:cNvSpPr txBox="1"/>
          <p:nvPr/>
        </p:nvSpPr>
        <p:spPr>
          <a:xfrm>
            <a:off x="654614" y="2862469"/>
            <a:ext cx="753842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3865"/>
                </a:solidFill>
              </a:rPr>
              <a:t>Leveraging pre trained models and fine tuning them for semantic understanding</a:t>
            </a:r>
          </a:p>
          <a:p>
            <a:endParaRPr lang="en-US" dirty="0">
              <a:solidFill>
                <a:srgbClr val="003865"/>
              </a:solidFill>
            </a:endParaRPr>
          </a:p>
          <a:p>
            <a:pPr marL="285750" indent="-285750">
              <a:buFont typeface="Arial" panose="020B0604020202020204" pitchFamily="34" charset="0"/>
              <a:buChar char="•"/>
            </a:pPr>
            <a:r>
              <a:rPr lang="en-US" dirty="0">
                <a:solidFill>
                  <a:srgbClr val="003865"/>
                </a:solidFill>
              </a:rPr>
              <a:t>Trending topics were extracted by considering both the spatial and temporal properties of the dataset</a:t>
            </a:r>
          </a:p>
          <a:p>
            <a:pPr marL="285750" indent="-285750">
              <a:buFont typeface="Arial" panose="020B0604020202020204" pitchFamily="34" charset="0"/>
              <a:buChar char="•"/>
            </a:pPr>
            <a:endParaRPr lang="en-US" dirty="0">
              <a:solidFill>
                <a:srgbClr val="003865"/>
              </a:solidFill>
            </a:endParaRPr>
          </a:p>
        </p:txBody>
      </p:sp>
      <p:sp>
        <p:nvSpPr>
          <p:cNvPr id="8" name="Content Placeholder 1">
            <a:extLst>
              <a:ext uri="{FF2B5EF4-FFF2-40B4-BE49-F238E27FC236}">
                <a16:creationId xmlns:a16="http://schemas.microsoft.com/office/drawing/2014/main" id="{F43FE4F9-33F7-4FEE-BC69-80F388E12D7A}"/>
              </a:ext>
            </a:extLst>
          </p:cNvPr>
          <p:cNvSpPr txBox="1">
            <a:spLocks/>
          </p:cNvSpPr>
          <p:nvPr/>
        </p:nvSpPr>
        <p:spPr>
          <a:xfrm>
            <a:off x="625056" y="926357"/>
            <a:ext cx="6203128" cy="393894"/>
          </a:xfrm>
          <a:prstGeom prst="rect">
            <a:avLst/>
          </a:prstGeom>
        </p:spPr>
        <p:txBody>
          <a:bodyPr vert="horz" lIns="0" tIns="0" rIns="0" bIns="0" rtlCol="0">
            <a:noAutofit/>
          </a:bodyPr>
          <a:lstStyle>
            <a:lvl1pPr marL="540000" indent="-540000" algn="l" defTabSz="914400" rtl="0" eaLnBrk="1" latinLnBrk="0" hangingPunct="1">
              <a:spcBef>
                <a:spcPct val="20000"/>
              </a:spcBef>
              <a:buFont typeface="+mj-lt"/>
              <a:buAutoNum type="arabicPeriod"/>
              <a:defRPr lang="de-DE" sz="1800" b="1" kern="1200">
                <a:solidFill>
                  <a:srgbClr val="003865"/>
                </a:solidFill>
                <a:latin typeface="+mn-lt"/>
                <a:ea typeface="+mn-ea"/>
                <a:cs typeface="+mn-cs"/>
              </a:defRPr>
            </a:lvl1pPr>
            <a:lvl2pPr marL="1080000" indent="-540000" algn="l" defTabSz="914400" rtl="0" eaLnBrk="1" latinLnBrk="0" hangingPunct="1">
              <a:spcBef>
                <a:spcPct val="20000"/>
              </a:spcBef>
              <a:buFontTx/>
              <a:buNone/>
              <a:defRPr sz="1800" kern="1200">
                <a:solidFill>
                  <a:srgbClr val="003865"/>
                </a:solidFill>
                <a:latin typeface="+mn-lt"/>
                <a:ea typeface="+mn-ea"/>
                <a:cs typeface="+mn-cs"/>
              </a:defRPr>
            </a:lvl2pPr>
            <a:lvl3pPr marL="1620000" indent="-540000" algn="l" defTabSz="914400" rtl="0" eaLnBrk="1" latinLnBrk="0" hangingPunct="1">
              <a:spcBef>
                <a:spcPct val="20000"/>
              </a:spcBef>
              <a:buFontTx/>
              <a:buNone/>
              <a:defRPr sz="1800" kern="1200">
                <a:solidFill>
                  <a:srgbClr val="003865"/>
                </a:solidFill>
                <a:latin typeface="+mn-lt"/>
                <a:ea typeface="+mn-ea"/>
                <a:cs typeface="+mn-cs"/>
              </a:defRPr>
            </a:lvl3pPr>
            <a:lvl4pPr marL="1600200" indent="-228600" algn="l" defTabSz="914400" rtl="0" eaLnBrk="1" latinLnBrk="0" hangingPunct="1">
              <a:spcBef>
                <a:spcPct val="20000"/>
              </a:spcBef>
              <a:buFontTx/>
              <a:buNone/>
              <a:defRPr sz="1800" kern="1200">
                <a:solidFill>
                  <a:srgbClr val="00386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00386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dirty="0"/>
              <a:t>Limitations</a:t>
            </a:r>
          </a:p>
        </p:txBody>
      </p:sp>
      <p:sp>
        <p:nvSpPr>
          <p:cNvPr id="10" name="TextBox 9">
            <a:extLst>
              <a:ext uri="{FF2B5EF4-FFF2-40B4-BE49-F238E27FC236}">
                <a16:creationId xmlns:a16="http://schemas.microsoft.com/office/drawing/2014/main" id="{881497D4-6FA2-43EC-A32E-D57F14E26E92}"/>
              </a:ext>
            </a:extLst>
          </p:cNvPr>
          <p:cNvSpPr txBox="1"/>
          <p:nvPr/>
        </p:nvSpPr>
        <p:spPr>
          <a:xfrm>
            <a:off x="654614" y="1313815"/>
            <a:ext cx="5292586"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3865"/>
                </a:solidFill>
              </a:rPr>
              <a:t>Input token limitation on max 512</a:t>
            </a:r>
          </a:p>
          <a:p>
            <a:endParaRPr lang="en-US" dirty="0">
              <a:solidFill>
                <a:srgbClr val="003865"/>
              </a:solidFill>
            </a:endParaRPr>
          </a:p>
          <a:p>
            <a:pPr marL="285750" indent="-285750">
              <a:buFont typeface="Arial" panose="020B0604020202020204" pitchFamily="34" charset="0"/>
              <a:buChar char="•"/>
            </a:pPr>
            <a:r>
              <a:rPr lang="en-US" dirty="0">
                <a:solidFill>
                  <a:srgbClr val="003865"/>
                </a:solidFill>
              </a:rPr>
              <a:t>Ratio of articles that are classified as noise</a:t>
            </a:r>
          </a:p>
        </p:txBody>
      </p:sp>
      <p:sp>
        <p:nvSpPr>
          <p:cNvPr id="11" name="Content Placeholder 1">
            <a:extLst>
              <a:ext uri="{FF2B5EF4-FFF2-40B4-BE49-F238E27FC236}">
                <a16:creationId xmlns:a16="http://schemas.microsoft.com/office/drawing/2014/main" id="{C0696956-6F5E-43F0-9F88-89D1C80BC8BB}"/>
              </a:ext>
            </a:extLst>
          </p:cNvPr>
          <p:cNvSpPr txBox="1">
            <a:spLocks/>
          </p:cNvSpPr>
          <p:nvPr/>
        </p:nvSpPr>
        <p:spPr>
          <a:xfrm>
            <a:off x="560173" y="4456692"/>
            <a:ext cx="7510224" cy="393894"/>
          </a:xfrm>
          <a:prstGeom prst="rect">
            <a:avLst/>
          </a:prstGeom>
        </p:spPr>
        <p:txBody>
          <a:bodyPr vert="horz" lIns="0" tIns="0" rIns="0" bIns="0" rtlCol="0">
            <a:noAutofit/>
          </a:bodyPr>
          <a:lstStyle>
            <a:lvl1pPr marL="540000" indent="-540000" algn="l" defTabSz="914400" rtl="0" eaLnBrk="1" latinLnBrk="0" hangingPunct="1">
              <a:spcBef>
                <a:spcPct val="20000"/>
              </a:spcBef>
              <a:buFont typeface="+mj-lt"/>
              <a:buAutoNum type="arabicPeriod"/>
              <a:defRPr lang="de-DE" sz="1800" b="1" kern="1200">
                <a:solidFill>
                  <a:srgbClr val="003865"/>
                </a:solidFill>
                <a:latin typeface="+mn-lt"/>
                <a:ea typeface="+mn-ea"/>
                <a:cs typeface="+mn-cs"/>
              </a:defRPr>
            </a:lvl1pPr>
            <a:lvl2pPr marL="1080000" indent="-540000" algn="l" defTabSz="914400" rtl="0" eaLnBrk="1" latinLnBrk="0" hangingPunct="1">
              <a:spcBef>
                <a:spcPct val="20000"/>
              </a:spcBef>
              <a:buFontTx/>
              <a:buNone/>
              <a:defRPr sz="1800" kern="1200">
                <a:solidFill>
                  <a:srgbClr val="003865"/>
                </a:solidFill>
                <a:latin typeface="+mn-lt"/>
                <a:ea typeface="+mn-ea"/>
                <a:cs typeface="+mn-cs"/>
              </a:defRPr>
            </a:lvl2pPr>
            <a:lvl3pPr marL="1620000" indent="-540000" algn="l" defTabSz="914400" rtl="0" eaLnBrk="1" latinLnBrk="0" hangingPunct="1">
              <a:spcBef>
                <a:spcPct val="20000"/>
              </a:spcBef>
              <a:buFontTx/>
              <a:buNone/>
              <a:defRPr sz="1800" kern="1200">
                <a:solidFill>
                  <a:srgbClr val="003865"/>
                </a:solidFill>
                <a:latin typeface="+mn-lt"/>
                <a:ea typeface="+mn-ea"/>
                <a:cs typeface="+mn-cs"/>
              </a:defRPr>
            </a:lvl3pPr>
            <a:lvl4pPr marL="1600200" indent="-228600" algn="l" defTabSz="914400" rtl="0" eaLnBrk="1" latinLnBrk="0" hangingPunct="1">
              <a:spcBef>
                <a:spcPct val="20000"/>
              </a:spcBef>
              <a:buFontTx/>
              <a:buNone/>
              <a:defRPr sz="1800" kern="1200">
                <a:solidFill>
                  <a:srgbClr val="00386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00386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dirty="0"/>
              <a:t>Future research</a:t>
            </a:r>
          </a:p>
        </p:txBody>
      </p:sp>
      <p:sp>
        <p:nvSpPr>
          <p:cNvPr id="13" name="TextBox 12">
            <a:extLst>
              <a:ext uri="{FF2B5EF4-FFF2-40B4-BE49-F238E27FC236}">
                <a16:creationId xmlns:a16="http://schemas.microsoft.com/office/drawing/2014/main" id="{C3F4BBD5-A192-46EF-9828-4F6FF67257E4}"/>
              </a:ext>
            </a:extLst>
          </p:cNvPr>
          <p:cNvSpPr txBox="1"/>
          <p:nvPr/>
        </p:nvSpPr>
        <p:spPr>
          <a:xfrm>
            <a:off x="710155" y="4998803"/>
            <a:ext cx="529258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3865"/>
                </a:solidFill>
              </a:rPr>
              <a:t>Dynamic topic modeling</a:t>
            </a:r>
          </a:p>
          <a:p>
            <a:pPr marL="285750" indent="-285750">
              <a:buFont typeface="Arial" panose="020B0604020202020204" pitchFamily="34" charset="0"/>
              <a:buChar char="•"/>
            </a:pPr>
            <a:r>
              <a:rPr lang="en-US" dirty="0">
                <a:solidFill>
                  <a:srgbClr val="003865"/>
                </a:solidFill>
              </a:rPr>
              <a:t>Fine tuning with domain corpora</a:t>
            </a:r>
          </a:p>
          <a:p>
            <a:pPr marL="285750" indent="-285750">
              <a:buFont typeface="Arial" panose="020B0604020202020204" pitchFamily="34" charset="0"/>
              <a:buChar char="•"/>
            </a:pPr>
            <a:r>
              <a:rPr lang="en-US" dirty="0">
                <a:solidFill>
                  <a:srgbClr val="003865"/>
                </a:solidFill>
              </a:rPr>
              <a:t>Track topic drift/ topic split</a:t>
            </a:r>
          </a:p>
          <a:p>
            <a:endParaRPr lang="en-US" dirty="0">
              <a:solidFill>
                <a:srgbClr val="003865"/>
              </a:solidFill>
            </a:endParaRPr>
          </a:p>
        </p:txBody>
      </p:sp>
    </p:spTree>
    <p:extLst>
      <p:ext uri="{BB962C8B-B14F-4D97-AF65-F5344CB8AC3E}">
        <p14:creationId xmlns:p14="http://schemas.microsoft.com/office/powerpoint/2010/main" val="39926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8" grpId="0"/>
      <p:bldP spid="10"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96000" y="1397001"/>
            <a:ext cx="8568000" cy="528000"/>
          </a:xfrm>
        </p:spPr>
        <p:txBody>
          <a:bodyPr/>
          <a:lstStyle/>
          <a:p>
            <a:r>
              <a:rPr lang="de-DE" dirty="0"/>
              <a:t>Thank you</a:t>
            </a:r>
          </a:p>
        </p:txBody>
      </p:sp>
      <p:sp>
        <p:nvSpPr>
          <p:cNvPr id="5" name="Untertitel 4"/>
          <p:cNvSpPr>
            <a:spLocks noGrp="1"/>
          </p:cNvSpPr>
          <p:nvPr>
            <p:ph type="subTitle" idx="1"/>
          </p:nvPr>
        </p:nvSpPr>
        <p:spPr>
          <a:xfrm>
            <a:off x="395999" y="1987200"/>
            <a:ext cx="8568000" cy="621627"/>
          </a:xfrm>
        </p:spPr>
        <p:txBody>
          <a:bodyPr/>
          <a:lstStyle/>
          <a:p>
            <a:endParaRPr lang="de-DE" dirty="0"/>
          </a:p>
        </p:txBody>
      </p:sp>
      <p:pic>
        <p:nvPicPr>
          <p:cNvPr id="7" name="Picture 2" descr="S:\FBTECHFAK\Bilderarchiv\Campus\2012\TechFakAbschluss301112-4271.jpg"/>
          <p:cNvPicPr>
            <a:picLocks noGrp="1" noChangeAspect="1" noChangeArrowheads="1"/>
          </p:cNvPicPr>
          <p:nvPr>
            <p:ph type="pic" sz="quarter" idx="10"/>
          </p:nvPr>
        </p:nvPicPr>
        <p:blipFill rotWithShape="1">
          <a:blip r:embed="rId3" cstate="print">
            <a:extLst>
              <a:ext uri="{28A0092B-C50C-407E-A947-70E740481C1C}">
                <a14:useLocalDpi xmlns:a14="http://schemas.microsoft.com/office/drawing/2010/main" val="0"/>
              </a:ext>
            </a:extLst>
          </a:blip>
          <a:srcRect t="2099" b="2099"/>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21.02.2021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22</a:t>
            </a:fld>
            <a:endParaRPr lang="de-DE" dirty="0"/>
          </a:p>
        </p:txBody>
      </p:sp>
    </p:spTree>
    <p:extLst>
      <p:ext uri="{BB962C8B-B14F-4D97-AF65-F5344CB8AC3E}">
        <p14:creationId xmlns:p14="http://schemas.microsoft.com/office/powerpoint/2010/main" val="1849910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29A9BE-333D-42BC-8912-33F43225EAE3}"/>
              </a:ext>
            </a:extLst>
          </p:cNvPr>
          <p:cNvSpPr>
            <a:spLocks noGrp="1"/>
          </p:cNvSpPr>
          <p:nvPr>
            <p:ph sz="quarter" idx="13"/>
          </p:nvPr>
        </p:nvSpPr>
        <p:spPr>
          <a:xfrm>
            <a:off x="625055" y="952054"/>
            <a:ext cx="8340387" cy="684089"/>
          </a:xfrm>
        </p:spPr>
        <p:txBody>
          <a:bodyPr/>
          <a:lstStyle/>
          <a:p>
            <a:pPr marL="0" indent="0">
              <a:buNone/>
            </a:pPr>
            <a:r>
              <a:rPr lang="en-US" dirty="0"/>
              <a:t>Dataset</a:t>
            </a:r>
          </a:p>
        </p:txBody>
      </p:sp>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24.02.2021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23</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7" name="Rectangle: Rounded Corners 6">
            <a:extLst>
              <a:ext uri="{FF2B5EF4-FFF2-40B4-BE49-F238E27FC236}">
                <a16:creationId xmlns:a16="http://schemas.microsoft.com/office/drawing/2014/main" id="{78A8DACF-F7FA-406B-9C08-3661B779DA2F}"/>
              </a:ext>
            </a:extLst>
          </p:cNvPr>
          <p:cNvSpPr/>
          <p:nvPr/>
        </p:nvSpPr>
        <p:spPr>
          <a:xfrm>
            <a:off x="1016000" y="1825885"/>
            <a:ext cx="1136073" cy="341746"/>
          </a:xfrm>
          <a:prstGeom prst="roundRect">
            <a:avLst/>
          </a:prstGeom>
          <a:solidFill>
            <a:srgbClr val="98A4A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3865"/>
                </a:solidFill>
              </a:rPr>
              <a:t>dataset</a:t>
            </a:r>
          </a:p>
        </p:txBody>
      </p:sp>
      <p:sp>
        <p:nvSpPr>
          <p:cNvPr id="8" name="Rectangle: Rounded Corners 7">
            <a:extLst>
              <a:ext uri="{FF2B5EF4-FFF2-40B4-BE49-F238E27FC236}">
                <a16:creationId xmlns:a16="http://schemas.microsoft.com/office/drawing/2014/main" id="{6AADC4DE-BD64-404A-A5F6-D45F1BE579ED}"/>
              </a:ext>
            </a:extLst>
          </p:cNvPr>
          <p:cNvSpPr/>
          <p:nvPr/>
        </p:nvSpPr>
        <p:spPr>
          <a:xfrm>
            <a:off x="2456873" y="1822801"/>
            <a:ext cx="1136073" cy="341746"/>
          </a:xfrm>
          <a:prstGeom prst="roundRect">
            <a:avLst/>
          </a:prstGeom>
          <a:solidFill>
            <a:srgbClr val="98A4A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b="1" dirty="0">
                <a:solidFill>
                  <a:srgbClr val="003865"/>
                </a:solidFill>
              </a:rPr>
              <a:t>Vectorizing</a:t>
            </a:r>
          </a:p>
        </p:txBody>
      </p:sp>
      <p:sp>
        <p:nvSpPr>
          <p:cNvPr id="9" name="Rectangle: Rounded Corners 8">
            <a:extLst>
              <a:ext uri="{FF2B5EF4-FFF2-40B4-BE49-F238E27FC236}">
                <a16:creationId xmlns:a16="http://schemas.microsoft.com/office/drawing/2014/main" id="{8606BF90-3EF4-4A70-BF21-DBEF48E4EBA9}"/>
              </a:ext>
            </a:extLst>
          </p:cNvPr>
          <p:cNvSpPr/>
          <p:nvPr/>
        </p:nvSpPr>
        <p:spPr>
          <a:xfrm>
            <a:off x="3897745" y="1825885"/>
            <a:ext cx="1136073" cy="341746"/>
          </a:xfrm>
          <a:prstGeom prst="roundRect">
            <a:avLst/>
          </a:prstGeom>
          <a:solidFill>
            <a:srgbClr val="98A4A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b="1" dirty="0">
                <a:solidFill>
                  <a:srgbClr val="003865"/>
                </a:solidFill>
              </a:rPr>
              <a:t>FE</a:t>
            </a:r>
          </a:p>
        </p:txBody>
      </p:sp>
      <p:sp>
        <p:nvSpPr>
          <p:cNvPr id="10" name="Rectangle: Rounded Corners 9">
            <a:extLst>
              <a:ext uri="{FF2B5EF4-FFF2-40B4-BE49-F238E27FC236}">
                <a16:creationId xmlns:a16="http://schemas.microsoft.com/office/drawing/2014/main" id="{FD7B465A-9FD9-4C24-AF42-4EEE7AB7F638}"/>
              </a:ext>
            </a:extLst>
          </p:cNvPr>
          <p:cNvSpPr/>
          <p:nvPr/>
        </p:nvSpPr>
        <p:spPr>
          <a:xfrm>
            <a:off x="5338619" y="1816633"/>
            <a:ext cx="1136073" cy="341746"/>
          </a:xfrm>
          <a:prstGeom prst="roundRect">
            <a:avLst/>
          </a:prstGeom>
          <a:solidFill>
            <a:srgbClr val="98A4A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400" b="1" dirty="0">
                <a:solidFill>
                  <a:srgbClr val="003865"/>
                </a:solidFill>
              </a:rPr>
              <a:t>clustering</a:t>
            </a:r>
          </a:p>
        </p:txBody>
      </p:sp>
      <p:sp>
        <p:nvSpPr>
          <p:cNvPr id="11" name="Rectangle: Rounded Corners 10">
            <a:extLst>
              <a:ext uri="{FF2B5EF4-FFF2-40B4-BE49-F238E27FC236}">
                <a16:creationId xmlns:a16="http://schemas.microsoft.com/office/drawing/2014/main" id="{573E0387-356E-44D5-B764-B92E4D5A35BC}"/>
              </a:ext>
            </a:extLst>
          </p:cNvPr>
          <p:cNvSpPr/>
          <p:nvPr/>
        </p:nvSpPr>
        <p:spPr>
          <a:xfrm>
            <a:off x="6779491" y="1822801"/>
            <a:ext cx="1136073" cy="332494"/>
          </a:xfrm>
          <a:prstGeom prst="roundRect">
            <a:avLst/>
          </a:prstGeom>
          <a:solidFill>
            <a:srgbClr val="98A4A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1400" b="1" dirty="0">
                <a:solidFill>
                  <a:srgbClr val="003865"/>
                </a:solidFill>
              </a:rPr>
              <a:t>keywords</a:t>
            </a:r>
          </a:p>
        </p:txBody>
      </p:sp>
      <p:graphicFrame>
        <p:nvGraphicFramePr>
          <p:cNvPr id="12" name="Table 20">
            <a:extLst>
              <a:ext uri="{FF2B5EF4-FFF2-40B4-BE49-F238E27FC236}">
                <a16:creationId xmlns:a16="http://schemas.microsoft.com/office/drawing/2014/main" id="{9751EB24-F3D2-40E1-859B-AFF85E1C80EF}"/>
              </a:ext>
            </a:extLst>
          </p:cNvPr>
          <p:cNvGraphicFramePr>
            <a:graphicFrameLocks noGrp="1"/>
          </p:cNvGraphicFramePr>
          <p:nvPr>
            <p:extLst>
              <p:ext uri="{D42A27DB-BD31-4B8C-83A1-F6EECF244321}">
                <p14:modId xmlns:p14="http://schemas.microsoft.com/office/powerpoint/2010/main" val="1168312584"/>
              </p:ext>
            </p:extLst>
          </p:nvPr>
        </p:nvGraphicFramePr>
        <p:xfrm>
          <a:off x="812799" y="3789978"/>
          <a:ext cx="7703125" cy="2560320"/>
        </p:xfrm>
        <a:graphic>
          <a:graphicData uri="http://schemas.openxmlformats.org/drawingml/2006/table">
            <a:tbl>
              <a:tblPr firstRow="1" bandRow="1">
                <a:tableStyleId>{2D5ABB26-0587-4C30-8999-92F81FD0307C}</a:tableStyleId>
              </a:tblPr>
              <a:tblGrid>
                <a:gridCol w="1540625">
                  <a:extLst>
                    <a:ext uri="{9D8B030D-6E8A-4147-A177-3AD203B41FA5}">
                      <a16:colId xmlns:a16="http://schemas.microsoft.com/office/drawing/2014/main" val="451736152"/>
                    </a:ext>
                  </a:extLst>
                </a:gridCol>
                <a:gridCol w="2661920">
                  <a:extLst>
                    <a:ext uri="{9D8B030D-6E8A-4147-A177-3AD203B41FA5}">
                      <a16:colId xmlns:a16="http://schemas.microsoft.com/office/drawing/2014/main" val="2729202290"/>
                    </a:ext>
                  </a:extLst>
                </a:gridCol>
                <a:gridCol w="1228437">
                  <a:extLst>
                    <a:ext uri="{9D8B030D-6E8A-4147-A177-3AD203B41FA5}">
                      <a16:colId xmlns:a16="http://schemas.microsoft.com/office/drawing/2014/main" val="3641193441"/>
                    </a:ext>
                  </a:extLst>
                </a:gridCol>
                <a:gridCol w="1450109">
                  <a:extLst>
                    <a:ext uri="{9D8B030D-6E8A-4147-A177-3AD203B41FA5}">
                      <a16:colId xmlns:a16="http://schemas.microsoft.com/office/drawing/2014/main" val="3982260480"/>
                    </a:ext>
                  </a:extLst>
                </a:gridCol>
                <a:gridCol w="822034">
                  <a:extLst>
                    <a:ext uri="{9D8B030D-6E8A-4147-A177-3AD203B41FA5}">
                      <a16:colId xmlns:a16="http://schemas.microsoft.com/office/drawing/2014/main" val="4155920558"/>
                    </a:ext>
                  </a:extLst>
                </a:gridCol>
              </a:tblGrid>
              <a:tr h="853440">
                <a:tc>
                  <a:txBody>
                    <a:bodyPr/>
                    <a:lstStyle/>
                    <a:p>
                      <a:r>
                        <a:rPr lang="en-US" sz="1000" dirty="0" err="1"/>
                        <a:t>MicroLED</a:t>
                      </a:r>
                      <a:r>
                        <a:rPr lang="en-US" sz="1000" dirty="0"/>
                        <a:t> display optimizes AR viewing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Plessey has added passive- matrix </a:t>
                      </a:r>
                      <a:r>
                        <a:rPr lang="en-US" sz="1000" dirty="0" err="1"/>
                        <a:t>microLED</a:t>
                      </a:r>
                      <a:r>
                        <a:rPr lang="en-US" sz="1000" dirty="0"/>
                        <a:t> displays to its Data- Vu segmented </a:t>
                      </a:r>
                      <a:r>
                        <a:rPr lang="en-US" sz="1000" dirty="0" err="1"/>
                        <a:t>microLED</a:t>
                      </a:r>
                      <a:r>
                        <a:rPr lang="en-US" sz="1000" dirty="0"/>
                        <a:t> family based on the company’s monolithic </a:t>
                      </a:r>
                      <a:r>
                        <a:rPr lang="en-US" sz="1000" dirty="0" err="1"/>
                        <a:t>GaN</a:t>
                      </a:r>
                      <a:r>
                        <a:rPr lang="en-US" sz="1000" dirty="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2020-04-01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https://www.edn.com/microled-display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2418479"/>
                  </a:ext>
                </a:extLst>
              </a:tr>
              <a:tr h="853440">
                <a:tc>
                  <a:txBody>
                    <a:bodyPr/>
                    <a:lstStyle/>
                    <a:p>
                      <a:r>
                        <a:rPr lang="en-US" sz="1000" dirty="0"/>
                        <a:t>Why language technology can’t handle Game of Thrones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Researchers from the Vrije Universiteit Amsterdam and the Dutch Royal Academy’s Humanities Cluster evaluated four state-of-the-art tools for recognizing names in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2019-04-18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https://www.sciencedaily.com/releases/2019/04/190418080816.htm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230944"/>
                  </a:ext>
                </a:extLst>
              </a:tr>
              <a:tr h="853440">
                <a:tc>
                  <a:txBody>
                    <a:bodyPr/>
                    <a:lstStyle/>
                    <a:p>
                      <a:r>
                        <a:rPr lang="en-US" sz="1000" dirty="0"/>
                        <a:t>Material Chemists Demonstrate Potential to Produce Sustainable Fabrics from Fungi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An international research team, under the guidance of material chemists Alexander Bismarck and Mitchell Jones from the University of Vienna…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2020-09-08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https://www.sciencedaily.com/releases/2020/09/200907112331.htm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081642"/>
                  </a:ext>
                </a:extLst>
              </a:tr>
            </a:tbl>
          </a:graphicData>
        </a:graphic>
      </p:graphicFrame>
      <p:graphicFrame>
        <p:nvGraphicFramePr>
          <p:cNvPr id="13" name="Table 21">
            <a:extLst>
              <a:ext uri="{FF2B5EF4-FFF2-40B4-BE49-F238E27FC236}">
                <a16:creationId xmlns:a16="http://schemas.microsoft.com/office/drawing/2014/main" id="{906F57AB-F608-4A3C-AB6C-863582D341EE}"/>
              </a:ext>
            </a:extLst>
          </p:cNvPr>
          <p:cNvGraphicFramePr>
            <a:graphicFrameLocks noGrp="1"/>
          </p:cNvGraphicFramePr>
          <p:nvPr>
            <p:extLst>
              <p:ext uri="{D42A27DB-BD31-4B8C-83A1-F6EECF244321}">
                <p14:modId xmlns:p14="http://schemas.microsoft.com/office/powerpoint/2010/main" val="3489885824"/>
              </p:ext>
            </p:extLst>
          </p:nvPr>
        </p:nvGraphicFramePr>
        <p:xfrm>
          <a:off x="812799" y="3428999"/>
          <a:ext cx="7703125" cy="367145"/>
        </p:xfrm>
        <a:graphic>
          <a:graphicData uri="http://schemas.openxmlformats.org/drawingml/2006/table">
            <a:tbl>
              <a:tblPr firstRow="1" bandRow="1">
                <a:tableStyleId>{2D5ABB26-0587-4C30-8999-92F81FD0307C}</a:tableStyleId>
              </a:tblPr>
              <a:tblGrid>
                <a:gridCol w="1540625">
                  <a:extLst>
                    <a:ext uri="{9D8B030D-6E8A-4147-A177-3AD203B41FA5}">
                      <a16:colId xmlns:a16="http://schemas.microsoft.com/office/drawing/2014/main" val="3736065050"/>
                    </a:ext>
                  </a:extLst>
                </a:gridCol>
                <a:gridCol w="2671157">
                  <a:extLst>
                    <a:ext uri="{9D8B030D-6E8A-4147-A177-3AD203B41FA5}">
                      <a16:colId xmlns:a16="http://schemas.microsoft.com/office/drawing/2014/main" val="343254762"/>
                    </a:ext>
                  </a:extLst>
                </a:gridCol>
                <a:gridCol w="1209963">
                  <a:extLst>
                    <a:ext uri="{9D8B030D-6E8A-4147-A177-3AD203B41FA5}">
                      <a16:colId xmlns:a16="http://schemas.microsoft.com/office/drawing/2014/main" val="2809819085"/>
                    </a:ext>
                  </a:extLst>
                </a:gridCol>
                <a:gridCol w="1459346">
                  <a:extLst>
                    <a:ext uri="{9D8B030D-6E8A-4147-A177-3AD203B41FA5}">
                      <a16:colId xmlns:a16="http://schemas.microsoft.com/office/drawing/2014/main" val="2432835426"/>
                    </a:ext>
                  </a:extLst>
                </a:gridCol>
                <a:gridCol w="822034">
                  <a:extLst>
                    <a:ext uri="{9D8B030D-6E8A-4147-A177-3AD203B41FA5}">
                      <a16:colId xmlns:a16="http://schemas.microsoft.com/office/drawing/2014/main" val="4101539415"/>
                    </a:ext>
                  </a:extLst>
                </a:gridCol>
              </a:tblGrid>
              <a:tr h="367145">
                <a:tc>
                  <a:txBody>
                    <a:bodyPr/>
                    <a:lstStyle/>
                    <a:p>
                      <a:pPr algn="ctr"/>
                      <a:r>
                        <a:rPr lang="en-US" sz="1100" b="1" dirty="0">
                          <a:solidFill>
                            <a:schemeClr val="bg1"/>
                          </a:solidFill>
                        </a:rPr>
                        <a:t>TITLE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100" b="1" dirty="0">
                          <a:solidFill>
                            <a:schemeClr val="bg1"/>
                          </a:solidFill>
                        </a:rPr>
                        <a:t>TEXT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100" b="1" dirty="0">
                          <a:solidFill>
                            <a:schemeClr val="bg1"/>
                          </a:solidFill>
                        </a:rPr>
                        <a:t>DATE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100" b="1" dirty="0">
                          <a:solidFill>
                            <a:schemeClr val="bg1"/>
                          </a:solidFill>
                        </a:rPr>
                        <a:t>URL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100" b="1" dirty="0">
                          <a:solidFill>
                            <a:schemeClr val="bg1"/>
                          </a:solidFill>
                        </a:rPr>
                        <a:t>…</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02975004"/>
                  </a:ext>
                </a:extLst>
              </a:tr>
            </a:tbl>
          </a:graphicData>
        </a:graphic>
      </p:graphicFrame>
    </p:spTree>
    <p:extLst>
      <p:ext uri="{BB962C8B-B14F-4D97-AF65-F5344CB8AC3E}">
        <p14:creationId xmlns:p14="http://schemas.microsoft.com/office/powerpoint/2010/main" val="171545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29A9BE-333D-42BC-8912-33F43225EAE3}"/>
              </a:ext>
            </a:extLst>
          </p:cNvPr>
          <p:cNvSpPr>
            <a:spLocks noGrp="1"/>
          </p:cNvSpPr>
          <p:nvPr>
            <p:ph sz="quarter" idx="13"/>
          </p:nvPr>
        </p:nvSpPr>
        <p:spPr>
          <a:xfrm>
            <a:off x="560173" y="848497"/>
            <a:ext cx="8340387" cy="684089"/>
          </a:xfrm>
        </p:spPr>
        <p:txBody>
          <a:bodyPr/>
          <a:lstStyle/>
          <a:p>
            <a:pPr marL="0" indent="0">
              <a:buNone/>
            </a:pPr>
            <a:r>
              <a:rPr lang="en-US" dirty="0"/>
              <a:t>Fine tuning</a:t>
            </a:r>
          </a:p>
        </p:txBody>
      </p:sp>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24.02.2021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24</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7" name="TextBox 6">
            <a:extLst>
              <a:ext uri="{FF2B5EF4-FFF2-40B4-BE49-F238E27FC236}">
                <a16:creationId xmlns:a16="http://schemas.microsoft.com/office/drawing/2014/main" id="{47668215-32EB-4CAD-85A6-6421AABC17A9}"/>
              </a:ext>
            </a:extLst>
          </p:cNvPr>
          <p:cNvSpPr txBox="1"/>
          <p:nvPr/>
        </p:nvSpPr>
        <p:spPr>
          <a:xfrm>
            <a:off x="534936" y="5200842"/>
            <a:ext cx="4254778" cy="1200329"/>
          </a:xfrm>
          <a:prstGeom prst="rect">
            <a:avLst/>
          </a:prstGeom>
          <a:noFill/>
        </p:spPr>
        <p:txBody>
          <a:bodyPr wrap="square">
            <a:spAutoFit/>
          </a:bodyPr>
          <a:lstStyle/>
          <a:p>
            <a:r>
              <a:rPr lang="en-US" dirty="0">
                <a:solidFill>
                  <a:srgbClr val="003865"/>
                </a:solidFill>
              </a:rPr>
              <a:t>Bi encoder Training parameters</a:t>
            </a:r>
          </a:p>
          <a:p>
            <a:r>
              <a:rPr lang="en-US" dirty="0" err="1">
                <a:solidFill>
                  <a:srgbClr val="003865"/>
                </a:solidFill>
              </a:rPr>
              <a:t>batch_size</a:t>
            </a:r>
            <a:r>
              <a:rPr lang="en-US" dirty="0">
                <a:solidFill>
                  <a:srgbClr val="003865"/>
                </a:solidFill>
              </a:rPr>
              <a:t>          = 16</a:t>
            </a:r>
          </a:p>
          <a:p>
            <a:r>
              <a:rPr lang="en-US" dirty="0" err="1">
                <a:solidFill>
                  <a:srgbClr val="003865"/>
                </a:solidFill>
              </a:rPr>
              <a:t>num_epochs</a:t>
            </a:r>
            <a:r>
              <a:rPr lang="en-US" dirty="0">
                <a:solidFill>
                  <a:srgbClr val="003865"/>
                </a:solidFill>
              </a:rPr>
              <a:t>       = 1</a:t>
            </a:r>
          </a:p>
          <a:p>
            <a:r>
              <a:rPr lang="en-US" dirty="0" err="1">
                <a:solidFill>
                  <a:srgbClr val="003865"/>
                </a:solidFill>
              </a:rPr>
              <a:t>max_seq_length</a:t>
            </a:r>
            <a:r>
              <a:rPr lang="en-US" dirty="0">
                <a:solidFill>
                  <a:srgbClr val="003865"/>
                </a:solidFill>
              </a:rPr>
              <a:t> = 128</a:t>
            </a:r>
            <a:endParaRPr lang="en-US" dirty="0"/>
          </a:p>
        </p:txBody>
      </p:sp>
      <p:pic>
        <p:nvPicPr>
          <p:cNvPr id="8" name="Picture 7">
            <a:extLst>
              <a:ext uri="{FF2B5EF4-FFF2-40B4-BE49-F238E27FC236}">
                <a16:creationId xmlns:a16="http://schemas.microsoft.com/office/drawing/2014/main" id="{4CBC1031-B2CE-4710-B548-7C7FA00A8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001" y="1759988"/>
            <a:ext cx="3542063" cy="3825881"/>
          </a:xfrm>
          <a:prstGeom prst="rect">
            <a:avLst/>
          </a:prstGeom>
        </p:spPr>
      </p:pic>
    </p:spTree>
    <p:extLst>
      <p:ext uri="{BB962C8B-B14F-4D97-AF65-F5344CB8AC3E}">
        <p14:creationId xmlns:p14="http://schemas.microsoft.com/office/powerpoint/2010/main" val="257850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AC953E-1672-48AA-849D-4EE978167129}"/>
              </a:ext>
            </a:extLst>
          </p:cNvPr>
          <p:cNvSpPr>
            <a:spLocks noGrp="1"/>
          </p:cNvSpPr>
          <p:nvPr>
            <p:ph sz="quarter" idx="13"/>
          </p:nvPr>
        </p:nvSpPr>
        <p:spPr>
          <a:xfrm>
            <a:off x="456001" y="917500"/>
            <a:ext cx="4697627" cy="4182699"/>
          </a:xfrm>
        </p:spPr>
        <p:txBody>
          <a:bodyPr/>
          <a:lstStyle/>
          <a:p>
            <a:pPr algn="l">
              <a:buFont typeface="+mj-lt"/>
              <a:buAutoNum type="arabicPeriod"/>
            </a:pPr>
            <a:r>
              <a:rPr lang="en-US" i="0" dirty="0">
                <a:effectLst/>
                <a:latin typeface="Lato"/>
              </a:rPr>
              <a:t>HDBSCAN</a:t>
            </a:r>
          </a:p>
          <a:p>
            <a:pPr algn="l">
              <a:buFont typeface="+mj-lt"/>
              <a:buAutoNum type="arabicPeriod"/>
            </a:pPr>
            <a:endParaRPr lang="en-US" b="0" dirty="0">
              <a:latin typeface="Lato"/>
            </a:endParaRPr>
          </a:p>
          <a:p>
            <a:pPr algn="l">
              <a:buFont typeface="+mj-lt"/>
              <a:buAutoNum type="arabicPeriod"/>
            </a:pPr>
            <a:r>
              <a:rPr lang="en-US" b="0" i="0" dirty="0">
                <a:effectLst/>
                <a:latin typeface="Lato"/>
              </a:rPr>
              <a:t>Transform the space according to the density/sparsity. (</a:t>
            </a:r>
            <a:r>
              <a:rPr lang="en-US" dirty="0"/>
              <a:t>Weighted graph using </a:t>
            </a:r>
            <a:r>
              <a:rPr lang="en-US" b="1" i="0" dirty="0">
                <a:effectLst/>
                <a:latin typeface="Lato"/>
              </a:rPr>
              <a:t>mutual reachability distance</a:t>
            </a:r>
            <a:r>
              <a:rPr lang="en-US" b="0" i="0" dirty="0">
                <a:effectLst/>
                <a:latin typeface="Lato"/>
              </a:rPr>
              <a:t>)</a:t>
            </a:r>
          </a:p>
          <a:p>
            <a:pPr algn="l">
              <a:buFont typeface="+mj-lt"/>
              <a:buAutoNum type="arabicPeriod"/>
            </a:pPr>
            <a:r>
              <a:rPr lang="en-US" b="0" i="0" dirty="0">
                <a:effectLst/>
                <a:latin typeface="Lato"/>
              </a:rPr>
              <a:t>Build the minimum spanning tree of the distance weighted graph.</a:t>
            </a:r>
          </a:p>
          <a:p>
            <a:pPr algn="l">
              <a:buFont typeface="+mj-lt"/>
              <a:buAutoNum type="arabicPeriod"/>
            </a:pPr>
            <a:r>
              <a:rPr lang="en-US" b="0" i="0" dirty="0">
                <a:effectLst/>
                <a:latin typeface="Lato"/>
              </a:rPr>
              <a:t>Construct a cluster hierarchy of connected components.</a:t>
            </a:r>
          </a:p>
          <a:p>
            <a:pPr algn="l">
              <a:buFont typeface="+mj-lt"/>
              <a:buAutoNum type="arabicPeriod"/>
            </a:pPr>
            <a:r>
              <a:rPr lang="en-US" b="0" i="0" dirty="0">
                <a:effectLst/>
                <a:latin typeface="Lato"/>
              </a:rPr>
              <a:t>Condense the cluster hierarchy based on minimum cluster size.</a:t>
            </a:r>
          </a:p>
          <a:p>
            <a:pPr algn="l">
              <a:buFont typeface="+mj-lt"/>
              <a:buAutoNum type="arabicPeriod"/>
            </a:pPr>
            <a:r>
              <a:rPr lang="en-US" b="0" i="0" dirty="0">
                <a:effectLst/>
                <a:latin typeface="Lato"/>
              </a:rPr>
              <a:t>Extract the stable clusters from the condensed tree.</a:t>
            </a:r>
          </a:p>
          <a:p>
            <a:endParaRPr lang="en-US" dirty="0"/>
          </a:p>
        </p:txBody>
      </p:sp>
      <p:sp>
        <p:nvSpPr>
          <p:cNvPr id="3" name="Date Placeholder 2">
            <a:extLst>
              <a:ext uri="{FF2B5EF4-FFF2-40B4-BE49-F238E27FC236}">
                <a16:creationId xmlns:a16="http://schemas.microsoft.com/office/drawing/2014/main" id="{50353850-3AE2-41E6-A3C1-AB03EADD01BB}"/>
              </a:ext>
            </a:extLst>
          </p:cNvPr>
          <p:cNvSpPr>
            <a:spLocks noGrp="1"/>
          </p:cNvSpPr>
          <p:nvPr>
            <p:ph type="dt" sz="half" idx="14"/>
          </p:nvPr>
        </p:nvSpPr>
        <p:spPr/>
        <p:txBody>
          <a:bodyPr/>
          <a:lstStyle/>
          <a:p>
            <a:fld id="{44643B27-0F35-4AC5-A9AD-B13FDAF53AE8}" type="datetime1">
              <a:rPr lang="de-DE" smtClean="0"/>
              <a:pPr/>
              <a:t>26.02.2021</a:t>
            </a:fld>
            <a:endParaRPr lang="de-DE" dirty="0"/>
          </a:p>
        </p:txBody>
      </p:sp>
      <p:sp>
        <p:nvSpPr>
          <p:cNvPr id="4" name="Slide Number Placeholder 3">
            <a:extLst>
              <a:ext uri="{FF2B5EF4-FFF2-40B4-BE49-F238E27FC236}">
                <a16:creationId xmlns:a16="http://schemas.microsoft.com/office/drawing/2014/main" id="{090BA2D6-70AC-4C76-B914-72B65A7A3263}"/>
              </a:ext>
            </a:extLst>
          </p:cNvPr>
          <p:cNvSpPr>
            <a:spLocks noGrp="1"/>
          </p:cNvSpPr>
          <p:nvPr>
            <p:ph type="sldNum" sz="quarter" idx="15"/>
          </p:nvPr>
        </p:nvSpPr>
        <p:spPr/>
        <p:txBody>
          <a:bodyPr/>
          <a:lstStyle/>
          <a:p>
            <a:fld id="{0759437E-DD65-47AE-A718-65B9481C0A9E}" type="slidenum">
              <a:rPr lang="de-DE" smtClean="0"/>
              <a:pPr/>
              <a:t>25</a:t>
            </a:fld>
            <a:endParaRPr lang="de-DE" dirty="0"/>
          </a:p>
        </p:txBody>
      </p:sp>
      <p:sp>
        <p:nvSpPr>
          <p:cNvPr id="5" name="Footer Placeholder 4">
            <a:extLst>
              <a:ext uri="{FF2B5EF4-FFF2-40B4-BE49-F238E27FC236}">
                <a16:creationId xmlns:a16="http://schemas.microsoft.com/office/drawing/2014/main" id="{29182744-3E29-4A54-911C-0B5DE43586FA}"/>
              </a:ext>
            </a:extLst>
          </p:cNvPr>
          <p:cNvSpPr>
            <a:spLocks noGrp="1"/>
          </p:cNvSpPr>
          <p:nvPr>
            <p:ph type="ftr" sz="quarter" idx="16"/>
          </p:nvPr>
        </p:nvSpPr>
        <p:spPr/>
        <p:txBody>
          <a:bodyPr/>
          <a:lstStyle/>
          <a:p>
            <a:endParaRPr lang="de-DE" dirty="0"/>
          </a:p>
        </p:txBody>
      </p:sp>
    </p:spTree>
    <p:extLst>
      <p:ext uri="{BB962C8B-B14F-4D97-AF65-F5344CB8AC3E}">
        <p14:creationId xmlns:p14="http://schemas.microsoft.com/office/powerpoint/2010/main" val="778374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r>
              <a:rPr lang="en-US" dirty="0"/>
              <a:t>Billion-scale similarity search with GPUs by Johnson, Jeff and </a:t>
            </a:r>
            <a:r>
              <a:rPr lang="en-US" dirty="0" err="1"/>
              <a:t>Douze</a:t>
            </a:r>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22.02.2021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26</a:t>
            </a:fld>
            <a:endParaRPr lang="de-DE" dirty="0"/>
          </a:p>
        </p:txBody>
      </p:sp>
      <p:sp>
        <p:nvSpPr>
          <p:cNvPr id="11" name="Title 1">
            <a:extLst>
              <a:ext uri="{FF2B5EF4-FFF2-40B4-BE49-F238E27FC236}">
                <a16:creationId xmlns:a16="http://schemas.microsoft.com/office/drawing/2014/main" id="{98610F6C-AABB-4442-937F-7CB32F76DDE5}"/>
              </a:ext>
            </a:extLst>
          </p:cNvPr>
          <p:cNvSpPr>
            <a:spLocks noGrp="1"/>
          </p:cNvSpPr>
          <p:nvPr>
            <p:ph type="title"/>
          </p:nvPr>
        </p:nvSpPr>
        <p:spPr>
          <a:xfrm>
            <a:off x="534936" y="1294265"/>
            <a:ext cx="7886700" cy="596674"/>
          </a:xfrm>
        </p:spPr>
        <p:txBody>
          <a:bodyPr>
            <a:normAutofit/>
          </a:bodyPr>
          <a:lstStyle/>
          <a:p>
            <a:r>
              <a:rPr lang="en-US" sz="3200" dirty="0"/>
              <a:t>Trend detection</a:t>
            </a:r>
          </a:p>
        </p:txBody>
      </p:sp>
      <p:sp>
        <p:nvSpPr>
          <p:cNvPr id="12" name="TextBox 11">
            <a:extLst>
              <a:ext uri="{FF2B5EF4-FFF2-40B4-BE49-F238E27FC236}">
                <a16:creationId xmlns:a16="http://schemas.microsoft.com/office/drawing/2014/main" id="{81199A8B-FEB6-4312-AE06-09E96E543596}"/>
              </a:ext>
            </a:extLst>
          </p:cNvPr>
          <p:cNvSpPr txBox="1"/>
          <p:nvPr/>
        </p:nvSpPr>
        <p:spPr>
          <a:xfrm>
            <a:off x="1110158" y="2553846"/>
            <a:ext cx="6805405" cy="1477328"/>
          </a:xfrm>
          <a:prstGeom prst="rect">
            <a:avLst/>
          </a:prstGeom>
          <a:noFill/>
        </p:spPr>
        <p:txBody>
          <a:bodyPr wrap="square">
            <a:spAutoFit/>
          </a:bodyPr>
          <a:lstStyle/>
          <a:p>
            <a:r>
              <a:rPr lang="en-US" dirty="0">
                <a:solidFill>
                  <a:srgbClr val="003865"/>
                </a:solidFill>
              </a:rPr>
              <a:t>Time series analysis: articles are then aggregated to a fixed size time interval</a:t>
            </a:r>
          </a:p>
          <a:p>
            <a:endParaRPr lang="en-US" dirty="0">
              <a:solidFill>
                <a:srgbClr val="003865"/>
              </a:solidFill>
            </a:endParaRPr>
          </a:p>
          <a:p>
            <a:r>
              <a:rPr lang="en-US" dirty="0">
                <a:solidFill>
                  <a:srgbClr val="003865"/>
                </a:solidFill>
              </a:rPr>
              <a:t>Semantic search: indexed data for fast search</a:t>
            </a:r>
          </a:p>
          <a:p>
            <a:endParaRPr lang="en-US" dirty="0">
              <a:solidFill>
                <a:srgbClr val="003865"/>
              </a:solidFill>
            </a:endParaRPr>
          </a:p>
        </p:txBody>
      </p:sp>
      <p:sp>
        <p:nvSpPr>
          <p:cNvPr id="13" name="TextBox 12">
            <a:extLst>
              <a:ext uri="{FF2B5EF4-FFF2-40B4-BE49-F238E27FC236}">
                <a16:creationId xmlns:a16="http://schemas.microsoft.com/office/drawing/2014/main" id="{F1B8BF4E-4194-4E03-B468-AB48E1CCAF15}"/>
              </a:ext>
            </a:extLst>
          </p:cNvPr>
          <p:cNvSpPr txBox="1"/>
          <p:nvPr/>
        </p:nvSpPr>
        <p:spPr>
          <a:xfrm>
            <a:off x="614069" y="5603310"/>
            <a:ext cx="5292586" cy="646331"/>
          </a:xfrm>
          <a:prstGeom prst="rect">
            <a:avLst/>
          </a:prstGeom>
          <a:noFill/>
        </p:spPr>
        <p:txBody>
          <a:bodyPr wrap="square">
            <a:spAutoFit/>
          </a:bodyPr>
          <a:lstStyle/>
          <a:p>
            <a:r>
              <a:rPr lang="en-US" dirty="0">
                <a:solidFill>
                  <a:srgbClr val="003865"/>
                </a:solidFill>
              </a:rPr>
              <a:t>Time-interval      = 2 weeks</a:t>
            </a:r>
          </a:p>
          <a:p>
            <a:r>
              <a:rPr lang="en-US" dirty="0">
                <a:solidFill>
                  <a:srgbClr val="003865"/>
                </a:solidFill>
              </a:rPr>
              <a:t>Index algorithm  = FAISS</a:t>
            </a:r>
            <a:r>
              <a:rPr lang="en-US" baseline="30000" dirty="0">
                <a:solidFill>
                  <a:srgbClr val="003865"/>
                </a:solidFill>
              </a:rPr>
              <a:t>1</a:t>
            </a:r>
            <a:r>
              <a:rPr lang="en-US" dirty="0">
                <a:solidFill>
                  <a:srgbClr val="003865"/>
                </a:solidFill>
              </a:rPr>
              <a:t> library </a:t>
            </a:r>
          </a:p>
        </p:txBody>
      </p:sp>
    </p:spTree>
    <p:extLst>
      <p:ext uri="{BB962C8B-B14F-4D97-AF65-F5344CB8AC3E}">
        <p14:creationId xmlns:p14="http://schemas.microsoft.com/office/powerpoint/2010/main" val="142281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01B328-4E95-459E-BD73-94EBA746B2FD}"/>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13AFEA72-A74D-4429-8AC8-CD3B9D89345F}"/>
              </a:ext>
            </a:extLst>
          </p:cNvPr>
          <p:cNvSpPr>
            <a:spLocks noGrp="1"/>
          </p:cNvSpPr>
          <p:nvPr>
            <p:ph type="dt" sz="half" idx="11"/>
          </p:nvPr>
        </p:nvSpPr>
        <p:spPr/>
        <p:txBody>
          <a:bodyPr/>
          <a:lstStyle/>
          <a:p>
            <a:fld id="{999ECA2A-29A5-4A61-9B2A-1FC4878172CE}" type="datetime1">
              <a:rPr lang="de-DE" smtClean="0"/>
              <a:pPr/>
              <a:t>26.02.2021</a:t>
            </a:fld>
            <a:endParaRPr lang="de-DE" dirty="0"/>
          </a:p>
        </p:txBody>
      </p:sp>
      <p:sp>
        <p:nvSpPr>
          <p:cNvPr id="5" name="Slide Number Placeholder 4">
            <a:extLst>
              <a:ext uri="{FF2B5EF4-FFF2-40B4-BE49-F238E27FC236}">
                <a16:creationId xmlns:a16="http://schemas.microsoft.com/office/drawing/2014/main" id="{4C57D60C-99BA-4DB9-BC3A-16AF1C2429B3}"/>
              </a:ext>
            </a:extLst>
          </p:cNvPr>
          <p:cNvSpPr>
            <a:spLocks noGrp="1"/>
          </p:cNvSpPr>
          <p:nvPr>
            <p:ph type="sldNum" sz="quarter" idx="12"/>
          </p:nvPr>
        </p:nvSpPr>
        <p:spPr/>
        <p:txBody>
          <a:bodyPr/>
          <a:lstStyle/>
          <a:p>
            <a:fld id="{0759437E-DD65-47AE-A718-65B9481C0A9E}" type="slidenum">
              <a:rPr lang="de-DE" smtClean="0"/>
              <a:pPr/>
              <a:t>27</a:t>
            </a:fld>
            <a:endParaRPr lang="de-DE" dirty="0"/>
          </a:p>
        </p:txBody>
      </p:sp>
      <p:pic>
        <p:nvPicPr>
          <p:cNvPr id="8" name="Picture 7">
            <a:extLst>
              <a:ext uri="{FF2B5EF4-FFF2-40B4-BE49-F238E27FC236}">
                <a16:creationId xmlns:a16="http://schemas.microsoft.com/office/drawing/2014/main" id="{FFB3A79D-0B75-4B7D-9F2A-4F0CE8DFD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40" y="902825"/>
            <a:ext cx="8614092" cy="5578996"/>
          </a:xfrm>
          <a:prstGeom prst="rect">
            <a:avLst/>
          </a:prstGeom>
        </p:spPr>
      </p:pic>
      <p:sp>
        <p:nvSpPr>
          <p:cNvPr id="9" name="Oval 8">
            <a:extLst>
              <a:ext uri="{FF2B5EF4-FFF2-40B4-BE49-F238E27FC236}">
                <a16:creationId xmlns:a16="http://schemas.microsoft.com/office/drawing/2014/main" id="{3D199B1F-77C2-48EE-B7FC-4B55DE9AF3F0}"/>
              </a:ext>
            </a:extLst>
          </p:cNvPr>
          <p:cNvSpPr/>
          <p:nvPr/>
        </p:nvSpPr>
        <p:spPr>
          <a:xfrm>
            <a:off x="7029906" y="2511706"/>
            <a:ext cx="563087" cy="7870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869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22.02.2021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28</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pic>
        <p:nvPicPr>
          <p:cNvPr id="6" name="Picture 5">
            <a:extLst>
              <a:ext uri="{FF2B5EF4-FFF2-40B4-BE49-F238E27FC236}">
                <a16:creationId xmlns:a16="http://schemas.microsoft.com/office/drawing/2014/main" id="{D73C8C15-F1FF-488C-92FB-F1854A5A33B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18626" y="1405671"/>
            <a:ext cx="7506748" cy="4324954"/>
          </a:xfrm>
          <a:prstGeom prst="rect">
            <a:avLst/>
          </a:prstGeom>
        </p:spPr>
      </p:pic>
      <p:sp>
        <p:nvSpPr>
          <p:cNvPr id="7" name="Title 1">
            <a:extLst>
              <a:ext uri="{FF2B5EF4-FFF2-40B4-BE49-F238E27FC236}">
                <a16:creationId xmlns:a16="http://schemas.microsoft.com/office/drawing/2014/main" id="{812FD0CA-8889-42AA-8933-4EEA2136532E}"/>
              </a:ext>
            </a:extLst>
          </p:cNvPr>
          <p:cNvSpPr txBox="1">
            <a:spLocks/>
          </p:cNvSpPr>
          <p:nvPr/>
        </p:nvSpPr>
        <p:spPr>
          <a:xfrm>
            <a:off x="455423" y="757552"/>
            <a:ext cx="7886700"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All clusters</a:t>
            </a:r>
          </a:p>
        </p:txBody>
      </p:sp>
    </p:spTree>
    <p:extLst>
      <p:ext uri="{BB962C8B-B14F-4D97-AF65-F5344CB8AC3E}">
        <p14:creationId xmlns:p14="http://schemas.microsoft.com/office/powerpoint/2010/main" val="1112707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22.02.2021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29</a:t>
            </a:fld>
            <a:endParaRPr lang="de-DE" dirty="0"/>
          </a:p>
        </p:txBody>
      </p:sp>
      <p:sp>
        <p:nvSpPr>
          <p:cNvPr id="6" name="TextBox 5">
            <a:extLst>
              <a:ext uri="{FF2B5EF4-FFF2-40B4-BE49-F238E27FC236}">
                <a16:creationId xmlns:a16="http://schemas.microsoft.com/office/drawing/2014/main" id="{1F70FBEF-BFA8-4ECA-A518-04416FF6BF35}"/>
              </a:ext>
            </a:extLst>
          </p:cNvPr>
          <p:cNvSpPr txBox="1"/>
          <p:nvPr/>
        </p:nvSpPr>
        <p:spPr>
          <a:xfrm>
            <a:off x="690418" y="2230643"/>
            <a:ext cx="4576618" cy="369332"/>
          </a:xfrm>
          <a:prstGeom prst="rect">
            <a:avLst/>
          </a:prstGeom>
          <a:noFill/>
        </p:spPr>
        <p:txBody>
          <a:bodyPr wrap="square">
            <a:spAutoFit/>
          </a:bodyPr>
          <a:lstStyle/>
          <a:p>
            <a:r>
              <a:rPr lang="en-US" dirty="0">
                <a:solidFill>
                  <a:srgbClr val="003865"/>
                </a:solidFill>
              </a:rPr>
              <a:t> </a:t>
            </a:r>
            <a:endParaRPr lang="en-US" dirty="0"/>
          </a:p>
        </p:txBody>
      </p:sp>
      <p:pic>
        <p:nvPicPr>
          <p:cNvPr id="8" name="Picture 7">
            <a:extLst>
              <a:ext uri="{FF2B5EF4-FFF2-40B4-BE49-F238E27FC236}">
                <a16:creationId xmlns:a16="http://schemas.microsoft.com/office/drawing/2014/main" id="{2E981870-4310-4251-8FC8-AA22535B249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57730" y="1400685"/>
            <a:ext cx="7563906" cy="4553585"/>
          </a:xfrm>
          <a:prstGeom prst="rect">
            <a:avLst/>
          </a:prstGeom>
        </p:spPr>
      </p:pic>
      <p:sp>
        <p:nvSpPr>
          <p:cNvPr id="9" name="Title 1">
            <a:extLst>
              <a:ext uri="{FF2B5EF4-FFF2-40B4-BE49-F238E27FC236}">
                <a16:creationId xmlns:a16="http://schemas.microsoft.com/office/drawing/2014/main" id="{25D7DD77-539C-4932-8841-F5C7ED8131D0}"/>
              </a:ext>
            </a:extLst>
          </p:cNvPr>
          <p:cNvSpPr txBox="1">
            <a:spLocks/>
          </p:cNvSpPr>
          <p:nvPr/>
        </p:nvSpPr>
        <p:spPr>
          <a:xfrm>
            <a:off x="455423" y="757552"/>
            <a:ext cx="7886700"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Trend phrase analysis of top clusters</a:t>
            </a:r>
          </a:p>
        </p:txBody>
      </p:sp>
    </p:spTree>
    <p:extLst>
      <p:ext uri="{BB962C8B-B14F-4D97-AF65-F5344CB8AC3E}">
        <p14:creationId xmlns:p14="http://schemas.microsoft.com/office/powerpoint/2010/main" val="3999326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61EF-35D0-4D45-BBC0-0FFB166BF353}"/>
              </a:ext>
            </a:extLst>
          </p:cNvPr>
          <p:cNvSpPr>
            <a:spLocks noGrp="1"/>
          </p:cNvSpPr>
          <p:nvPr>
            <p:ph type="title"/>
          </p:nvPr>
        </p:nvSpPr>
        <p:spPr>
          <a:xfrm>
            <a:off x="471055" y="737593"/>
            <a:ext cx="8506689" cy="596674"/>
          </a:xfrm>
        </p:spPr>
        <p:txBody>
          <a:bodyPr>
            <a:normAutofit fontScale="90000"/>
          </a:bodyPr>
          <a:lstStyle/>
          <a:p>
            <a:r>
              <a:rPr lang="en-US" b="0" dirty="0"/>
              <a:t>Motivation</a:t>
            </a:r>
          </a:p>
        </p:txBody>
      </p:sp>
      <p:sp>
        <p:nvSpPr>
          <p:cNvPr id="3" name="Footer Placeholder 2">
            <a:extLst>
              <a:ext uri="{FF2B5EF4-FFF2-40B4-BE49-F238E27FC236}">
                <a16:creationId xmlns:a16="http://schemas.microsoft.com/office/drawing/2014/main" id="{97A16116-3DA5-4144-9324-870D93B50D0F}"/>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4A9EAF34-B054-4E46-AD61-C242B47CB859}"/>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85BEAE1F-DBD1-44B6-AB27-011BD70127EC}"/>
              </a:ext>
            </a:extLst>
          </p:cNvPr>
          <p:cNvSpPr>
            <a:spLocks noGrp="1"/>
          </p:cNvSpPr>
          <p:nvPr>
            <p:ph type="sldNum" sz="quarter" idx="12"/>
          </p:nvPr>
        </p:nvSpPr>
        <p:spPr/>
        <p:txBody>
          <a:bodyPr/>
          <a:lstStyle/>
          <a:p>
            <a:fld id="{0759437E-DD65-47AE-A718-65B9481C0A9E}" type="slidenum">
              <a:rPr lang="de-DE" smtClean="0"/>
              <a:pPr/>
              <a:t>3</a:t>
            </a:fld>
            <a:endParaRPr lang="de-DE" dirty="0"/>
          </a:p>
        </p:txBody>
      </p:sp>
      <p:sp>
        <p:nvSpPr>
          <p:cNvPr id="9" name="TextBox 8">
            <a:extLst>
              <a:ext uri="{FF2B5EF4-FFF2-40B4-BE49-F238E27FC236}">
                <a16:creationId xmlns:a16="http://schemas.microsoft.com/office/drawing/2014/main" id="{3CF7BB79-F40C-4E36-A335-7D4826505C01}"/>
              </a:ext>
            </a:extLst>
          </p:cNvPr>
          <p:cNvSpPr txBox="1"/>
          <p:nvPr/>
        </p:nvSpPr>
        <p:spPr>
          <a:xfrm>
            <a:off x="296448" y="5685630"/>
            <a:ext cx="8053225" cy="646331"/>
          </a:xfrm>
          <a:prstGeom prst="rect">
            <a:avLst/>
          </a:prstGeom>
          <a:noFill/>
        </p:spPr>
        <p:txBody>
          <a:bodyPr wrap="square">
            <a:spAutoFit/>
          </a:bodyPr>
          <a:lstStyle/>
          <a:p>
            <a:pPr lvl="1"/>
            <a:r>
              <a:rPr lang="en-US" dirty="0">
                <a:solidFill>
                  <a:srgbClr val="003865"/>
                </a:solidFill>
              </a:rPr>
              <a:t>Could have been avoided by analyzing market and predicting future trends.</a:t>
            </a:r>
          </a:p>
        </p:txBody>
      </p:sp>
      <p:sp>
        <p:nvSpPr>
          <p:cNvPr id="11" name="TextBox 10">
            <a:extLst>
              <a:ext uri="{FF2B5EF4-FFF2-40B4-BE49-F238E27FC236}">
                <a16:creationId xmlns:a16="http://schemas.microsoft.com/office/drawing/2014/main" id="{DEE99A13-5498-4559-9350-4AE5EBFC0A74}"/>
              </a:ext>
            </a:extLst>
          </p:cNvPr>
          <p:cNvSpPr txBox="1"/>
          <p:nvPr/>
        </p:nvSpPr>
        <p:spPr>
          <a:xfrm>
            <a:off x="471055" y="3890333"/>
            <a:ext cx="7524171" cy="923330"/>
          </a:xfrm>
          <a:prstGeom prst="rect">
            <a:avLst/>
          </a:prstGeom>
          <a:noFill/>
        </p:spPr>
        <p:txBody>
          <a:bodyPr wrap="square">
            <a:spAutoFit/>
          </a:bodyPr>
          <a:lstStyle/>
          <a:p>
            <a:pPr lvl="1"/>
            <a:r>
              <a:rPr lang="en-US" b="1" dirty="0">
                <a:solidFill>
                  <a:srgbClr val="003865"/>
                </a:solidFill>
              </a:rPr>
              <a:t>Company success</a:t>
            </a:r>
          </a:p>
          <a:p>
            <a:pPr marL="742950" lvl="1" indent="-285750">
              <a:buFont typeface="Arial" panose="020B0604020202020204" pitchFamily="34" charset="0"/>
              <a:buChar char="•"/>
            </a:pPr>
            <a:r>
              <a:rPr lang="en-US" dirty="0">
                <a:solidFill>
                  <a:srgbClr val="003865"/>
                </a:solidFill>
              </a:rPr>
              <a:t>Potential opportunity of new technologies</a:t>
            </a:r>
          </a:p>
          <a:p>
            <a:pPr marL="742950" lvl="1" indent="-285750">
              <a:buFont typeface="Arial" panose="020B0604020202020204" pitchFamily="34" charset="0"/>
              <a:buChar char="•"/>
            </a:pPr>
            <a:r>
              <a:rPr lang="en-US" dirty="0">
                <a:solidFill>
                  <a:srgbClr val="003865"/>
                </a:solidFill>
              </a:rPr>
              <a:t>Adaptation to population changes</a:t>
            </a:r>
          </a:p>
        </p:txBody>
      </p:sp>
      <p:pic>
        <p:nvPicPr>
          <p:cNvPr id="1026" name="Picture 2" descr="Image result for nokia brand fail images">
            <a:extLst>
              <a:ext uri="{FF2B5EF4-FFF2-40B4-BE49-F238E27FC236}">
                <a16:creationId xmlns:a16="http://schemas.microsoft.com/office/drawing/2014/main" id="{797A21C3-E06E-4C6E-A2BA-967FE86EF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060" y="1490339"/>
            <a:ext cx="2919845" cy="1758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Image result for nokia brand images">
            <a:extLst>
              <a:ext uri="{FF2B5EF4-FFF2-40B4-BE49-F238E27FC236}">
                <a16:creationId xmlns:a16="http://schemas.microsoft.com/office/drawing/2014/main" id="{A3B3A6F9-5E9D-4C01-AEED-98BE98D2C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606" y="1490339"/>
            <a:ext cx="2919845" cy="17543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ED2D9608-3334-436C-A256-3FDF8C3830E6}"/>
              </a:ext>
            </a:extLst>
          </p:cNvPr>
          <p:cNvSpPr/>
          <p:nvPr/>
        </p:nvSpPr>
        <p:spPr>
          <a:xfrm>
            <a:off x="4163941" y="2175587"/>
            <a:ext cx="620274" cy="484632"/>
          </a:xfrm>
          <a:prstGeom prst="rightArrow">
            <a:avLst/>
          </a:prstGeom>
          <a:gradFill flip="none" rotWithShape="1">
            <a:gsLst>
              <a:gs pos="0">
                <a:srgbClr val="98A4AE">
                  <a:tint val="66000"/>
                  <a:satMod val="160000"/>
                </a:srgbClr>
              </a:gs>
              <a:gs pos="50000">
                <a:srgbClr val="98A4AE">
                  <a:tint val="44500"/>
                  <a:satMod val="160000"/>
                </a:srgbClr>
              </a:gs>
              <a:gs pos="100000">
                <a:srgbClr val="98A4AE">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4B4C7F1-9471-48E5-BA07-439FC2EB281E}"/>
              </a:ext>
            </a:extLst>
          </p:cNvPr>
          <p:cNvSpPr txBox="1"/>
          <p:nvPr/>
        </p:nvSpPr>
        <p:spPr>
          <a:xfrm>
            <a:off x="296448" y="5031619"/>
            <a:ext cx="8053224" cy="369332"/>
          </a:xfrm>
          <a:prstGeom prst="rect">
            <a:avLst/>
          </a:prstGeom>
          <a:noFill/>
        </p:spPr>
        <p:txBody>
          <a:bodyPr wrap="square">
            <a:spAutoFit/>
          </a:bodyPr>
          <a:lstStyle/>
          <a:p>
            <a:pPr lvl="1"/>
            <a:r>
              <a:rPr lang="en-US" dirty="0">
                <a:solidFill>
                  <a:srgbClr val="003865"/>
                </a:solidFill>
              </a:rPr>
              <a:t>NOKIA failed to stay up-to-date with changing market.</a:t>
            </a:r>
          </a:p>
        </p:txBody>
      </p:sp>
    </p:spTree>
    <p:extLst>
      <p:ext uri="{BB962C8B-B14F-4D97-AF65-F5344CB8AC3E}">
        <p14:creationId xmlns:p14="http://schemas.microsoft.com/office/powerpoint/2010/main" val="29710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E996D-D774-402B-9E4C-B4FA188EFD53}"/>
              </a:ext>
            </a:extLst>
          </p:cNvPr>
          <p:cNvSpPr>
            <a:spLocks noGrp="1"/>
          </p:cNvSpPr>
          <p:nvPr>
            <p:ph type="title"/>
          </p:nvPr>
        </p:nvSpPr>
        <p:spPr>
          <a:xfrm>
            <a:off x="296448" y="587359"/>
            <a:ext cx="8510837" cy="890651"/>
          </a:xfrm>
        </p:spPr>
        <p:txBody>
          <a:bodyPr/>
          <a:lstStyle/>
          <a:p>
            <a:r>
              <a:rPr lang="en-US" dirty="0"/>
              <a:t>Low score Trends</a:t>
            </a:r>
          </a:p>
        </p:txBody>
      </p:sp>
      <p:sp>
        <p:nvSpPr>
          <p:cNvPr id="3" name="Footer Placeholder 2">
            <a:extLst>
              <a:ext uri="{FF2B5EF4-FFF2-40B4-BE49-F238E27FC236}">
                <a16:creationId xmlns:a16="http://schemas.microsoft.com/office/drawing/2014/main" id="{202756F1-E2C2-4F15-9125-B3F39C2B7280}"/>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96AB18C6-380C-4D9B-B59B-F20A080CA3B2}"/>
              </a:ext>
            </a:extLst>
          </p:cNvPr>
          <p:cNvSpPr>
            <a:spLocks noGrp="1"/>
          </p:cNvSpPr>
          <p:nvPr>
            <p:ph type="dt" sz="half" idx="11"/>
          </p:nvPr>
        </p:nvSpPr>
        <p:spPr/>
        <p:txBody>
          <a:bodyPr/>
          <a:lstStyle/>
          <a:p>
            <a:fld id="{999ECA2A-29A5-4A61-9B2A-1FC4878172CE}" type="datetime1">
              <a:rPr lang="de-DE" smtClean="0"/>
              <a:pPr/>
              <a:t>26.02.2021</a:t>
            </a:fld>
            <a:endParaRPr lang="de-DE" dirty="0"/>
          </a:p>
        </p:txBody>
      </p:sp>
      <p:sp>
        <p:nvSpPr>
          <p:cNvPr id="5" name="Slide Number Placeholder 4">
            <a:extLst>
              <a:ext uri="{FF2B5EF4-FFF2-40B4-BE49-F238E27FC236}">
                <a16:creationId xmlns:a16="http://schemas.microsoft.com/office/drawing/2014/main" id="{BA158544-4219-48AE-9FD9-E6E31112AE71}"/>
              </a:ext>
            </a:extLst>
          </p:cNvPr>
          <p:cNvSpPr>
            <a:spLocks noGrp="1"/>
          </p:cNvSpPr>
          <p:nvPr>
            <p:ph type="sldNum" sz="quarter" idx="12"/>
          </p:nvPr>
        </p:nvSpPr>
        <p:spPr/>
        <p:txBody>
          <a:bodyPr/>
          <a:lstStyle/>
          <a:p>
            <a:fld id="{0759437E-DD65-47AE-A718-65B9481C0A9E}" type="slidenum">
              <a:rPr lang="de-DE" smtClean="0"/>
              <a:pPr/>
              <a:t>30</a:t>
            </a:fld>
            <a:endParaRPr lang="de-DE" dirty="0"/>
          </a:p>
        </p:txBody>
      </p:sp>
      <p:sp>
        <p:nvSpPr>
          <p:cNvPr id="7" name="TextBox 6">
            <a:extLst>
              <a:ext uri="{FF2B5EF4-FFF2-40B4-BE49-F238E27FC236}">
                <a16:creationId xmlns:a16="http://schemas.microsoft.com/office/drawing/2014/main" id="{DFD3FACD-8350-4B8C-B10B-C8A540418A7C}"/>
              </a:ext>
            </a:extLst>
          </p:cNvPr>
          <p:cNvSpPr txBox="1"/>
          <p:nvPr/>
        </p:nvSpPr>
        <p:spPr>
          <a:xfrm>
            <a:off x="486137" y="1478010"/>
            <a:ext cx="7442522" cy="1754326"/>
          </a:xfrm>
          <a:prstGeom prst="rect">
            <a:avLst/>
          </a:prstGeom>
          <a:noFill/>
        </p:spPr>
        <p:txBody>
          <a:bodyPr wrap="square" rtlCol="0">
            <a:spAutoFit/>
          </a:bodyPr>
          <a:lstStyle/>
          <a:p>
            <a:r>
              <a:rPr lang="en-US" b="1" dirty="0">
                <a:solidFill>
                  <a:srgbClr val="003865"/>
                </a:solidFill>
              </a:rPr>
              <a:t>Cluster 1: </a:t>
            </a:r>
            <a:r>
              <a:rPr lang="en-US" b="1" dirty="0" err="1">
                <a:solidFill>
                  <a:srgbClr val="003865"/>
                </a:solidFill>
              </a:rPr>
              <a:t>Covid</a:t>
            </a:r>
            <a:endParaRPr lang="en-US" b="1" dirty="0">
              <a:solidFill>
                <a:srgbClr val="003865"/>
              </a:solidFill>
            </a:endParaRPr>
          </a:p>
          <a:p>
            <a:r>
              <a:rPr lang="en-US" dirty="0">
                <a:solidFill>
                  <a:srgbClr val="003865"/>
                </a:solidFill>
              </a:rPr>
              <a:t>COVID-19 Health Messaging Campaign  (low score)</a:t>
            </a:r>
          </a:p>
          <a:p>
            <a:r>
              <a:rPr lang="en-US" dirty="0">
                <a:solidFill>
                  <a:srgbClr val="003865"/>
                </a:solidFill>
              </a:rPr>
              <a:t>Post-COVID-19 EV Market </a:t>
            </a:r>
          </a:p>
          <a:p>
            <a:r>
              <a:rPr lang="en-US" dirty="0">
                <a:solidFill>
                  <a:srgbClr val="003865"/>
                </a:solidFill>
              </a:rPr>
              <a:t>April 14 mobile COVID-19 testing</a:t>
            </a:r>
          </a:p>
          <a:p>
            <a:r>
              <a:rPr lang="en-US" dirty="0">
                <a:solidFill>
                  <a:srgbClr val="003865"/>
                </a:solidFill>
              </a:rPr>
              <a:t>the Mexican Government COVID-19 Order</a:t>
            </a:r>
          </a:p>
          <a:p>
            <a:r>
              <a:rPr lang="en-US" dirty="0">
                <a:solidFill>
                  <a:srgbClr val="003865"/>
                </a:solidFill>
              </a:rPr>
              <a:t>Remote Patient Monitoring</a:t>
            </a:r>
          </a:p>
        </p:txBody>
      </p:sp>
      <p:sp>
        <p:nvSpPr>
          <p:cNvPr id="8" name="TextBox 7">
            <a:extLst>
              <a:ext uri="{FF2B5EF4-FFF2-40B4-BE49-F238E27FC236}">
                <a16:creationId xmlns:a16="http://schemas.microsoft.com/office/drawing/2014/main" id="{1FBF8FBC-B831-47C4-9825-FF0901A8633F}"/>
              </a:ext>
            </a:extLst>
          </p:cNvPr>
          <p:cNvSpPr txBox="1"/>
          <p:nvPr/>
        </p:nvSpPr>
        <p:spPr>
          <a:xfrm>
            <a:off x="405114" y="3962317"/>
            <a:ext cx="5359078" cy="2308324"/>
          </a:xfrm>
          <a:prstGeom prst="rect">
            <a:avLst/>
          </a:prstGeom>
          <a:noFill/>
        </p:spPr>
        <p:txBody>
          <a:bodyPr wrap="square" rtlCol="0">
            <a:spAutoFit/>
          </a:bodyPr>
          <a:lstStyle/>
          <a:p>
            <a:r>
              <a:rPr lang="en-US" b="1" dirty="0">
                <a:solidFill>
                  <a:srgbClr val="003865"/>
                </a:solidFill>
              </a:rPr>
              <a:t>Cluster 20: Quantum tech</a:t>
            </a:r>
          </a:p>
          <a:p>
            <a:r>
              <a:rPr lang="en-US" dirty="0">
                <a:solidFill>
                  <a:srgbClr val="003865"/>
                </a:solidFill>
              </a:rPr>
              <a:t>New quantum material</a:t>
            </a:r>
          </a:p>
          <a:p>
            <a:r>
              <a:rPr lang="en-US" dirty="0">
                <a:solidFill>
                  <a:srgbClr val="003865"/>
                </a:solidFill>
              </a:rPr>
              <a:t>IoT systems</a:t>
            </a:r>
          </a:p>
          <a:p>
            <a:r>
              <a:rPr lang="en-US" dirty="0">
                <a:solidFill>
                  <a:srgbClr val="003865"/>
                </a:solidFill>
              </a:rPr>
              <a:t>New smart health sensor</a:t>
            </a:r>
          </a:p>
          <a:p>
            <a:r>
              <a:rPr lang="en-US" dirty="0">
                <a:solidFill>
                  <a:srgbClr val="003865"/>
                </a:solidFill>
              </a:rPr>
              <a:t>(low) Broadening room sensor enclosure solutions</a:t>
            </a:r>
          </a:p>
          <a:p>
            <a:r>
              <a:rPr lang="en-US" dirty="0">
                <a:solidFill>
                  <a:srgbClr val="003865"/>
                </a:solidFill>
              </a:rPr>
              <a:t>         particulate matter sensors</a:t>
            </a:r>
          </a:p>
          <a:p>
            <a:r>
              <a:rPr lang="en-US" dirty="0">
                <a:solidFill>
                  <a:srgbClr val="003865"/>
                </a:solidFill>
              </a:rPr>
              <a:t>         quantum information systems</a:t>
            </a:r>
          </a:p>
          <a:p>
            <a:r>
              <a:rPr lang="en-US" dirty="0">
                <a:solidFill>
                  <a:srgbClr val="003865"/>
                </a:solidFill>
              </a:rPr>
              <a:t>         CMOS Image Sensors</a:t>
            </a:r>
          </a:p>
        </p:txBody>
      </p:sp>
    </p:spTree>
    <p:extLst>
      <p:ext uri="{BB962C8B-B14F-4D97-AF65-F5344CB8AC3E}">
        <p14:creationId xmlns:p14="http://schemas.microsoft.com/office/powerpoint/2010/main" val="1578956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26.02.2021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31</a:t>
            </a:fld>
            <a:endParaRPr lang="de-DE" dirty="0"/>
          </a:p>
        </p:txBody>
      </p:sp>
      <p:sp>
        <p:nvSpPr>
          <p:cNvPr id="6" name="TextBox 5">
            <a:extLst>
              <a:ext uri="{FF2B5EF4-FFF2-40B4-BE49-F238E27FC236}">
                <a16:creationId xmlns:a16="http://schemas.microsoft.com/office/drawing/2014/main" id="{1F70FBEF-BFA8-4ECA-A518-04416FF6BF35}"/>
              </a:ext>
            </a:extLst>
          </p:cNvPr>
          <p:cNvSpPr txBox="1"/>
          <p:nvPr/>
        </p:nvSpPr>
        <p:spPr>
          <a:xfrm>
            <a:off x="690418" y="2230643"/>
            <a:ext cx="6590058" cy="1200329"/>
          </a:xfrm>
          <a:prstGeom prst="rect">
            <a:avLst/>
          </a:prstGeom>
          <a:noFill/>
        </p:spPr>
        <p:txBody>
          <a:bodyPr wrap="square">
            <a:spAutoFit/>
          </a:bodyPr>
          <a:lstStyle/>
          <a:p>
            <a:r>
              <a:rPr lang="en-US" dirty="0">
                <a:solidFill>
                  <a:srgbClr val="003865"/>
                </a:solidFill>
              </a:rPr>
              <a:t> We first have used UMAP for isolating manifolds and projecting them into a lower-dimensional space. We then used HDBSCAN for discovering the high-density areas in the UMAP space. </a:t>
            </a:r>
            <a:endParaRPr lang="en-US" dirty="0"/>
          </a:p>
        </p:txBody>
      </p:sp>
      <p:pic>
        <p:nvPicPr>
          <p:cNvPr id="7" name="Picture 6">
            <a:extLst>
              <a:ext uri="{FF2B5EF4-FFF2-40B4-BE49-F238E27FC236}">
                <a16:creationId xmlns:a16="http://schemas.microsoft.com/office/drawing/2014/main" id="{452F7A69-B344-4D54-9007-64A2A1E65B7F}"/>
              </a:ext>
            </a:extLst>
          </p:cNvPr>
          <p:cNvPicPr>
            <a:picLocks noChangeAspect="1"/>
          </p:cNvPicPr>
          <p:nvPr/>
        </p:nvPicPr>
        <p:blipFill>
          <a:blip r:embed="rId3">
            <a:duotone>
              <a:schemeClr val="accent1">
                <a:shade val="45000"/>
                <a:satMod val="135000"/>
              </a:schemeClr>
              <a:prstClr val="white"/>
            </a:duotone>
          </a:blip>
          <a:stretch>
            <a:fillRect/>
          </a:stretch>
        </p:blipFill>
        <p:spPr>
          <a:xfrm>
            <a:off x="1000000" y="3998793"/>
            <a:ext cx="6214860" cy="399926"/>
          </a:xfrm>
          <a:prstGeom prst="rect">
            <a:avLst/>
          </a:prstGeom>
        </p:spPr>
      </p:pic>
      <p:pic>
        <p:nvPicPr>
          <p:cNvPr id="8" name="Picture 7">
            <a:extLst>
              <a:ext uri="{FF2B5EF4-FFF2-40B4-BE49-F238E27FC236}">
                <a16:creationId xmlns:a16="http://schemas.microsoft.com/office/drawing/2014/main" id="{18F5A9ED-D7BC-4B47-B6F0-2848D8C98DFD}"/>
              </a:ext>
            </a:extLst>
          </p:cNvPr>
          <p:cNvPicPr>
            <a:picLocks noChangeAspect="1"/>
          </p:cNvPicPr>
          <p:nvPr/>
        </p:nvPicPr>
        <p:blipFill>
          <a:blip r:embed="rId4">
            <a:duotone>
              <a:schemeClr val="accent1">
                <a:shade val="45000"/>
                <a:satMod val="135000"/>
              </a:schemeClr>
              <a:prstClr val="white"/>
            </a:duotone>
          </a:blip>
          <a:stretch>
            <a:fillRect/>
          </a:stretch>
        </p:blipFill>
        <p:spPr>
          <a:xfrm>
            <a:off x="1000000" y="4494026"/>
            <a:ext cx="6214860" cy="759860"/>
          </a:xfrm>
          <a:prstGeom prst="rect">
            <a:avLst/>
          </a:prstGeom>
        </p:spPr>
      </p:pic>
      <p:pic>
        <p:nvPicPr>
          <p:cNvPr id="9" name="Picture 8">
            <a:extLst>
              <a:ext uri="{FF2B5EF4-FFF2-40B4-BE49-F238E27FC236}">
                <a16:creationId xmlns:a16="http://schemas.microsoft.com/office/drawing/2014/main" id="{AE785409-2166-43EC-AF6B-F990DB73652B}"/>
              </a:ext>
            </a:extLst>
          </p:cNvPr>
          <p:cNvPicPr>
            <a:picLocks noChangeAspect="1"/>
          </p:cNvPicPr>
          <p:nvPr/>
        </p:nvPicPr>
        <p:blipFill>
          <a:blip r:embed="rId5">
            <a:duotone>
              <a:schemeClr val="accent1">
                <a:shade val="45000"/>
                <a:satMod val="135000"/>
              </a:schemeClr>
              <a:prstClr val="white"/>
            </a:duotone>
          </a:blip>
          <a:stretch>
            <a:fillRect/>
          </a:stretch>
        </p:blipFill>
        <p:spPr>
          <a:xfrm>
            <a:off x="1019053" y="5418603"/>
            <a:ext cx="6214860" cy="935829"/>
          </a:xfrm>
          <a:prstGeom prst="rect">
            <a:avLst/>
          </a:prstGeom>
        </p:spPr>
      </p:pic>
      <p:sp>
        <p:nvSpPr>
          <p:cNvPr id="10" name="Title 1">
            <a:extLst>
              <a:ext uri="{FF2B5EF4-FFF2-40B4-BE49-F238E27FC236}">
                <a16:creationId xmlns:a16="http://schemas.microsoft.com/office/drawing/2014/main" id="{BBAC9631-CBB1-4A6D-82C1-A022CA0AEE23}"/>
              </a:ext>
            </a:extLst>
          </p:cNvPr>
          <p:cNvSpPr txBox="1">
            <a:spLocks/>
          </p:cNvSpPr>
          <p:nvPr/>
        </p:nvSpPr>
        <p:spPr>
          <a:xfrm>
            <a:off x="296448" y="1046527"/>
            <a:ext cx="7886700" cy="380601"/>
          </a:xfrm>
          <a:prstGeom prst="rect">
            <a:avLst/>
          </a:prstGeom>
        </p:spPr>
        <p:txBody>
          <a:bodyPr>
            <a:no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b="1" dirty="0"/>
              <a:t>Custom phrase search</a:t>
            </a:r>
          </a:p>
        </p:txBody>
      </p:sp>
    </p:spTree>
    <p:extLst>
      <p:ext uri="{BB962C8B-B14F-4D97-AF65-F5344CB8AC3E}">
        <p14:creationId xmlns:p14="http://schemas.microsoft.com/office/powerpoint/2010/main" val="33258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25.02.2021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32</a:t>
            </a:fld>
            <a:endParaRPr lang="de-DE" dirty="0"/>
          </a:p>
        </p:txBody>
      </p:sp>
      <p:pic>
        <p:nvPicPr>
          <p:cNvPr id="7" name="Picture 6">
            <a:extLst>
              <a:ext uri="{FF2B5EF4-FFF2-40B4-BE49-F238E27FC236}">
                <a16:creationId xmlns:a16="http://schemas.microsoft.com/office/drawing/2014/main" id="{D71F6049-402F-4D5F-936C-7CA84EACE67F}"/>
              </a:ext>
            </a:extLst>
          </p:cNvPr>
          <p:cNvPicPr>
            <a:picLocks noChangeAspect="1"/>
          </p:cNvPicPr>
          <p:nvPr/>
        </p:nvPicPr>
        <p:blipFill>
          <a:blip r:embed="rId3"/>
          <a:stretch>
            <a:fillRect/>
          </a:stretch>
        </p:blipFill>
        <p:spPr>
          <a:xfrm>
            <a:off x="386458" y="924183"/>
            <a:ext cx="8461094" cy="1352031"/>
          </a:xfrm>
          <a:prstGeom prst="rect">
            <a:avLst/>
          </a:prstGeom>
        </p:spPr>
      </p:pic>
    </p:spTree>
    <p:extLst>
      <p:ext uri="{BB962C8B-B14F-4D97-AF65-F5344CB8AC3E}">
        <p14:creationId xmlns:p14="http://schemas.microsoft.com/office/powerpoint/2010/main" val="2266710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92F3-539B-4E28-ADDB-FBBDADD915B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EE1898E0-95B8-4D4C-8E37-07017202FA65}"/>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9E91E625-CED7-41F9-850D-FDA899658A37}"/>
              </a:ext>
            </a:extLst>
          </p:cNvPr>
          <p:cNvSpPr>
            <a:spLocks noGrp="1"/>
          </p:cNvSpPr>
          <p:nvPr>
            <p:ph type="dt" sz="half" idx="11"/>
          </p:nvPr>
        </p:nvSpPr>
        <p:spPr/>
        <p:txBody>
          <a:bodyPr/>
          <a:lstStyle/>
          <a:p>
            <a:fld id="{999ECA2A-29A5-4A61-9B2A-1FC4878172CE}" type="datetime1">
              <a:rPr lang="de-DE" smtClean="0"/>
              <a:pPr/>
              <a:t>26.02.2021</a:t>
            </a:fld>
            <a:endParaRPr lang="de-DE" dirty="0"/>
          </a:p>
        </p:txBody>
      </p:sp>
      <p:sp>
        <p:nvSpPr>
          <p:cNvPr id="5" name="Slide Number Placeholder 4">
            <a:extLst>
              <a:ext uri="{FF2B5EF4-FFF2-40B4-BE49-F238E27FC236}">
                <a16:creationId xmlns:a16="http://schemas.microsoft.com/office/drawing/2014/main" id="{8FD9E29A-B1CC-499E-9914-3341BEB8881B}"/>
              </a:ext>
            </a:extLst>
          </p:cNvPr>
          <p:cNvSpPr>
            <a:spLocks noGrp="1"/>
          </p:cNvSpPr>
          <p:nvPr>
            <p:ph type="sldNum" sz="quarter" idx="12"/>
          </p:nvPr>
        </p:nvSpPr>
        <p:spPr/>
        <p:txBody>
          <a:bodyPr/>
          <a:lstStyle/>
          <a:p>
            <a:fld id="{0759437E-DD65-47AE-A718-65B9481C0A9E}" type="slidenum">
              <a:rPr lang="de-DE" smtClean="0"/>
              <a:pPr/>
              <a:t>33</a:t>
            </a:fld>
            <a:endParaRPr lang="de-DE" dirty="0"/>
          </a:p>
        </p:txBody>
      </p:sp>
      <p:sp>
        <p:nvSpPr>
          <p:cNvPr id="7" name="TextBox 6">
            <a:extLst>
              <a:ext uri="{FF2B5EF4-FFF2-40B4-BE49-F238E27FC236}">
                <a16:creationId xmlns:a16="http://schemas.microsoft.com/office/drawing/2014/main" id="{9EF024F5-C709-4590-A8A7-36D872550B21}"/>
              </a:ext>
            </a:extLst>
          </p:cNvPr>
          <p:cNvSpPr txBox="1"/>
          <p:nvPr/>
        </p:nvSpPr>
        <p:spPr>
          <a:xfrm>
            <a:off x="635388" y="2714802"/>
            <a:ext cx="7573906" cy="1754326"/>
          </a:xfrm>
          <a:prstGeom prst="rect">
            <a:avLst/>
          </a:prstGeom>
          <a:noFill/>
        </p:spPr>
        <p:txBody>
          <a:bodyPr wrap="square">
            <a:spAutoFit/>
          </a:bodyPr>
          <a:lstStyle/>
          <a:p>
            <a:r>
              <a:rPr lang="en-US" b="1" dirty="0" err="1">
                <a:solidFill>
                  <a:srgbClr val="003865"/>
                </a:solidFill>
              </a:rPr>
              <a:t>Sillhouete</a:t>
            </a:r>
            <a:r>
              <a:rPr lang="en-US" b="1" dirty="0">
                <a:solidFill>
                  <a:srgbClr val="003865"/>
                </a:solidFill>
              </a:rPr>
              <a:t> score</a:t>
            </a:r>
          </a:p>
          <a:p>
            <a:r>
              <a:rPr lang="en-US" dirty="0">
                <a:solidFill>
                  <a:srgbClr val="003865"/>
                </a:solidFill>
              </a:rPr>
              <a:t>empirical method measuring the consistency of the clusters by </a:t>
            </a:r>
            <a:r>
              <a:rPr lang="en-US" i="1" dirty="0">
                <a:solidFill>
                  <a:srgbClr val="003865"/>
                </a:solidFill>
              </a:rPr>
              <a:t>comparing how much a point is similar to its cluster (cohesion) compared to the other clusters (separation)</a:t>
            </a:r>
            <a:r>
              <a:rPr lang="en-US" dirty="0">
                <a:solidFill>
                  <a:srgbClr val="003865"/>
                </a:solidFill>
              </a:rPr>
              <a:t>. The silhouette ranges from −1 to +1, where a </a:t>
            </a:r>
            <a:r>
              <a:rPr lang="en-US" i="1" u="sng" dirty="0">
                <a:solidFill>
                  <a:srgbClr val="003865"/>
                </a:solidFill>
              </a:rPr>
              <a:t>high value indicates that the object is well matched </a:t>
            </a:r>
            <a:r>
              <a:rPr lang="en-US" dirty="0">
                <a:solidFill>
                  <a:srgbClr val="003865"/>
                </a:solidFill>
              </a:rPr>
              <a:t>to its own cluster and poorly matched to neighboring clusters.</a:t>
            </a:r>
            <a:endParaRPr lang="en-US" dirty="0"/>
          </a:p>
        </p:txBody>
      </p:sp>
    </p:spTree>
    <p:extLst>
      <p:ext uri="{BB962C8B-B14F-4D97-AF65-F5344CB8AC3E}">
        <p14:creationId xmlns:p14="http://schemas.microsoft.com/office/powerpoint/2010/main" val="1847194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25.02.2021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34</a:t>
            </a:fld>
            <a:endParaRPr lang="de-DE" dirty="0"/>
          </a:p>
        </p:txBody>
      </p:sp>
      <p:sp>
        <p:nvSpPr>
          <p:cNvPr id="6" name="TextBox 5">
            <a:extLst>
              <a:ext uri="{FF2B5EF4-FFF2-40B4-BE49-F238E27FC236}">
                <a16:creationId xmlns:a16="http://schemas.microsoft.com/office/drawing/2014/main" id="{1F70FBEF-BFA8-4ECA-A518-04416FF6BF35}"/>
              </a:ext>
            </a:extLst>
          </p:cNvPr>
          <p:cNvSpPr txBox="1"/>
          <p:nvPr/>
        </p:nvSpPr>
        <p:spPr>
          <a:xfrm>
            <a:off x="690418" y="2230643"/>
            <a:ext cx="8157134" cy="2585323"/>
          </a:xfrm>
          <a:prstGeom prst="rect">
            <a:avLst/>
          </a:prstGeom>
          <a:noFill/>
        </p:spPr>
        <p:txBody>
          <a:bodyPr wrap="square">
            <a:spAutoFit/>
          </a:bodyPr>
          <a:lstStyle/>
          <a:p>
            <a:r>
              <a:rPr lang="en-US" dirty="0">
                <a:solidFill>
                  <a:srgbClr val="003865"/>
                </a:solidFill>
              </a:rPr>
              <a:t> </a:t>
            </a:r>
            <a:r>
              <a:rPr lang="en-US" dirty="0" err="1">
                <a:solidFill>
                  <a:srgbClr val="003865"/>
                </a:solidFill>
              </a:rPr>
              <a:t>n_neighbors</a:t>
            </a:r>
            <a:r>
              <a:rPr lang="en-US" dirty="0">
                <a:solidFill>
                  <a:srgbClr val="003865"/>
                </a:solidFill>
              </a:rPr>
              <a:t> - the number of approximate nearest neighbors used to construct the initial high-dimensional graph. It effectively controls how UMAP balances local versus global structure</a:t>
            </a:r>
          </a:p>
          <a:p>
            <a:endParaRPr lang="en-US" dirty="0">
              <a:solidFill>
                <a:srgbClr val="003865"/>
              </a:solidFill>
            </a:endParaRPr>
          </a:p>
          <a:p>
            <a:r>
              <a:rPr lang="en-US" dirty="0" err="1">
                <a:solidFill>
                  <a:srgbClr val="003865"/>
                </a:solidFill>
              </a:rPr>
              <a:t>min_dist</a:t>
            </a:r>
            <a:r>
              <a:rPr lang="en-US" dirty="0">
                <a:solidFill>
                  <a:srgbClr val="003865"/>
                </a:solidFill>
              </a:rPr>
              <a:t>, or the minimum distance between points in low-dimensional space. This parameter controls how tightly UMAP clumps points together, with low values leading to more tightly packed embeddings.</a:t>
            </a:r>
          </a:p>
          <a:p>
            <a:endParaRPr lang="en-US" dirty="0">
              <a:solidFill>
                <a:srgbClr val="003865"/>
              </a:solidFill>
            </a:endParaRPr>
          </a:p>
          <a:p>
            <a:endParaRPr lang="en-US" dirty="0">
              <a:solidFill>
                <a:srgbClr val="003865"/>
              </a:solidFill>
            </a:endParaRPr>
          </a:p>
        </p:txBody>
      </p:sp>
    </p:spTree>
    <p:extLst>
      <p:ext uri="{BB962C8B-B14F-4D97-AF65-F5344CB8AC3E}">
        <p14:creationId xmlns:p14="http://schemas.microsoft.com/office/powerpoint/2010/main" val="96651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963376-EB7E-4B6D-ABCE-543CC06BCB0D}"/>
              </a:ext>
            </a:extLst>
          </p:cNvPr>
          <p:cNvSpPr>
            <a:spLocks noGrp="1"/>
          </p:cNvSpPr>
          <p:nvPr>
            <p:ph type="dt" sz="half" idx="14"/>
          </p:nvPr>
        </p:nvSpPr>
        <p:spPr/>
        <p:txBody>
          <a:bodyPr/>
          <a:lstStyle/>
          <a:p>
            <a:fld id="{44643B27-0F35-4AC5-A9AD-B13FDAF53AE8}" type="datetime1">
              <a:rPr lang="de-DE" smtClean="0"/>
              <a:pPr/>
              <a:t>20.02.2021</a:t>
            </a:fld>
            <a:endParaRPr lang="de-DE" dirty="0"/>
          </a:p>
        </p:txBody>
      </p:sp>
      <p:sp>
        <p:nvSpPr>
          <p:cNvPr id="4" name="Slide Number Placeholder 3">
            <a:extLst>
              <a:ext uri="{FF2B5EF4-FFF2-40B4-BE49-F238E27FC236}">
                <a16:creationId xmlns:a16="http://schemas.microsoft.com/office/drawing/2014/main" id="{F43468A6-DC8D-4FBB-9392-CF0CFF0A412D}"/>
              </a:ext>
            </a:extLst>
          </p:cNvPr>
          <p:cNvSpPr>
            <a:spLocks noGrp="1"/>
          </p:cNvSpPr>
          <p:nvPr>
            <p:ph type="sldNum" sz="quarter" idx="15"/>
          </p:nvPr>
        </p:nvSpPr>
        <p:spPr/>
        <p:txBody>
          <a:bodyPr/>
          <a:lstStyle/>
          <a:p>
            <a:fld id="{0759437E-DD65-47AE-A718-65B9481C0A9E}" type="slidenum">
              <a:rPr lang="de-DE" smtClean="0"/>
              <a:pPr/>
              <a:t>35</a:t>
            </a:fld>
            <a:endParaRPr lang="de-DE" dirty="0"/>
          </a:p>
        </p:txBody>
      </p:sp>
      <p:sp>
        <p:nvSpPr>
          <p:cNvPr id="5" name="Footer Placeholder 4">
            <a:extLst>
              <a:ext uri="{FF2B5EF4-FFF2-40B4-BE49-F238E27FC236}">
                <a16:creationId xmlns:a16="http://schemas.microsoft.com/office/drawing/2014/main" id="{81CC5D2D-D786-4C3C-9201-7F79CCFF9C0A}"/>
              </a:ext>
            </a:extLst>
          </p:cNvPr>
          <p:cNvSpPr>
            <a:spLocks noGrp="1"/>
          </p:cNvSpPr>
          <p:nvPr>
            <p:ph type="ftr" sz="quarter" idx="16"/>
          </p:nvPr>
        </p:nvSpPr>
        <p:spPr/>
        <p:txBody>
          <a:bodyPr/>
          <a:lstStyle/>
          <a:p>
            <a:endParaRPr lang="de-DE" dirty="0"/>
          </a:p>
        </p:txBody>
      </p:sp>
      <p:sp>
        <p:nvSpPr>
          <p:cNvPr id="9" name="Star: 5 Points 8">
            <a:extLst>
              <a:ext uri="{FF2B5EF4-FFF2-40B4-BE49-F238E27FC236}">
                <a16:creationId xmlns:a16="http://schemas.microsoft.com/office/drawing/2014/main" id="{C2E86FDA-C71E-4F07-BCDE-D011BB28AE1E}"/>
              </a:ext>
            </a:extLst>
          </p:cNvPr>
          <p:cNvSpPr/>
          <p:nvPr/>
        </p:nvSpPr>
        <p:spPr>
          <a:xfrm>
            <a:off x="2189018" y="1542473"/>
            <a:ext cx="4100945" cy="351905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03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08470-2A96-460D-967A-A4EA1CEF37D8}"/>
              </a:ext>
            </a:extLst>
          </p:cNvPr>
          <p:cNvSpPr>
            <a:spLocks noGrp="1"/>
          </p:cNvSpPr>
          <p:nvPr>
            <p:ph sz="quarter" idx="13"/>
          </p:nvPr>
        </p:nvSpPr>
        <p:spPr>
          <a:xfrm>
            <a:off x="411566" y="717313"/>
            <a:ext cx="8340387" cy="646636"/>
          </a:xfrm>
        </p:spPr>
        <p:txBody>
          <a:bodyPr/>
          <a:lstStyle/>
          <a:p>
            <a:pPr marL="0" indent="0">
              <a:buNone/>
            </a:pPr>
            <a:r>
              <a:rPr lang="en-US" dirty="0"/>
              <a:t>Thesis Pipeline: INTRO TALK !!!</a:t>
            </a:r>
          </a:p>
        </p:txBody>
      </p:sp>
      <p:sp>
        <p:nvSpPr>
          <p:cNvPr id="3" name="Date Placeholder 2">
            <a:extLst>
              <a:ext uri="{FF2B5EF4-FFF2-40B4-BE49-F238E27FC236}">
                <a16:creationId xmlns:a16="http://schemas.microsoft.com/office/drawing/2014/main" id="{F62F1177-6E54-4564-9565-FAEF6D781985}"/>
              </a:ext>
            </a:extLst>
          </p:cNvPr>
          <p:cNvSpPr>
            <a:spLocks noGrp="1"/>
          </p:cNvSpPr>
          <p:nvPr>
            <p:ph type="dt" sz="half" idx="14"/>
          </p:nvPr>
        </p:nvSpPr>
        <p:spPr/>
        <p:txBody>
          <a:bodyPr/>
          <a:lstStyle/>
          <a:p>
            <a:fld id="{44643B27-0F35-4AC5-A9AD-B13FDAF53AE8}" type="datetime1">
              <a:rPr lang="de-DE" smtClean="0"/>
              <a:pPr/>
              <a:t>20.02.2021</a:t>
            </a:fld>
            <a:endParaRPr lang="de-DE" dirty="0"/>
          </a:p>
        </p:txBody>
      </p:sp>
      <p:sp>
        <p:nvSpPr>
          <p:cNvPr id="4" name="Slide Number Placeholder 3">
            <a:extLst>
              <a:ext uri="{FF2B5EF4-FFF2-40B4-BE49-F238E27FC236}">
                <a16:creationId xmlns:a16="http://schemas.microsoft.com/office/drawing/2014/main" id="{91AB5E9A-A02C-4D77-875A-53D425896B02}"/>
              </a:ext>
            </a:extLst>
          </p:cNvPr>
          <p:cNvSpPr>
            <a:spLocks noGrp="1"/>
          </p:cNvSpPr>
          <p:nvPr>
            <p:ph type="sldNum" sz="quarter" idx="15"/>
          </p:nvPr>
        </p:nvSpPr>
        <p:spPr/>
        <p:txBody>
          <a:bodyPr/>
          <a:lstStyle/>
          <a:p>
            <a:fld id="{0759437E-DD65-47AE-A718-65B9481C0A9E}" type="slidenum">
              <a:rPr lang="de-DE" smtClean="0"/>
              <a:pPr/>
              <a:t>36</a:t>
            </a:fld>
            <a:endParaRPr lang="de-DE" dirty="0"/>
          </a:p>
        </p:txBody>
      </p:sp>
      <p:sp>
        <p:nvSpPr>
          <p:cNvPr id="5" name="Footer Placeholder 4">
            <a:extLst>
              <a:ext uri="{FF2B5EF4-FFF2-40B4-BE49-F238E27FC236}">
                <a16:creationId xmlns:a16="http://schemas.microsoft.com/office/drawing/2014/main" id="{A33778E2-23A7-437C-971A-02DF630EC73E}"/>
              </a:ext>
            </a:extLst>
          </p:cNvPr>
          <p:cNvSpPr>
            <a:spLocks noGrp="1"/>
          </p:cNvSpPr>
          <p:nvPr>
            <p:ph type="ftr" sz="quarter" idx="16"/>
          </p:nvPr>
        </p:nvSpPr>
        <p:spPr/>
        <p:txBody>
          <a:bodyPr/>
          <a:lstStyle/>
          <a:p>
            <a:endParaRPr lang="de-DE" dirty="0"/>
          </a:p>
        </p:txBody>
      </p:sp>
      <p:sp>
        <p:nvSpPr>
          <p:cNvPr id="6" name="TextBox 5">
            <a:extLst>
              <a:ext uri="{FF2B5EF4-FFF2-40B4-BE49-F238E27FC236}">
                <a16:creationId xmlns:a16="http://schemas.microsoft.com/office/drawing/2014/main" id="{728E64CC-8BB6-417E-8330-65BCBC334A4D}"/>
              </a:ext>
            </a:extLst>
          </p:cNvPr>
          <p:cNvSpPr txBox="1"/>
          <p:nvPr/>
        </p:nvSpPr>
        <p:spPr>
          <a:xfrm>
            <a:off x="856908" y="4207761"/>
            <a:ext cx="1053390" cy="253916"/>
          </a:xfrm>
          <a:prstGeom prst="rect">
            <a:avLst/>
          </a:prstGeom>
          <a:noFill/>
        </p:spPr>
        <p:txBody>
          <a:bodyPr wrap="square" rtlCol="0">
            <a:spAutoFit/>
          </a:bodyPr>
          <a:lstStyle/>
          <a:p>
            <a:r>
              <a:rPr lang="en-US" sz="1050" dirty="0">
                <a:solidFill>
                  <a:schemeClr val="accent1"/>
                </a:solidFill>
              </a:rPr>
              <a:t>Data ingestion</a:t>
            </a:r>
          </a:p>
        </p:txBody>
      </p:sp>
      <p:pic>
        <p:nvPicPr>
          <p:cNvPr id="10" name="Picture 9">
            <a:extLst>
              <a:ext uri="{FF2B5EF4-FFF2-40B4-BE49-F238E27FC236}">
                <a16:creationId xmlns:a16="http://schemas.microsoft.com/office/drawing/2014/main" id="{B44D6665-38E5-408A-896C-D73BBAB4BDB7}"/>
              </a:ext>
            </a:extLst>
          </p:cNvPr>
          <p:cNvPicPr>
            <a:picLocks noChangeAspect="1"/>
          </p:cNvPicPr>
          <p:nvPr/>
        </p:nvPicPr>
        <p:blipFill rotWithShape="1">
          <a:blip r:embed="rId2">
            <a:extLst>
              <a:ext uri="{28A0092B-C50C-407E-A947-70E740481C1C}">
                <a14:useLocalDpi xmlns:a14="http://schemas.microsoft.com/office/drawing/2010/main" val="0"/>
              </a:ext>
            </a:extLst>
          </a:blip>
          <a:srcRect l="-2881" r="4808"/>
          <a:stretch/>
        </p:blipFill>
        <p:spPr>
          <a:xfrm>
            <a:off x="609600" y="2844711"/>
            <a:ext cx="1282142" cy="1181624"/>
          </a:xfrm>
          <a:prstGeom prst="ellipse">
            <a:avLst/>
          </a:prstGeom>
        </p:spPr>
      </p:pic>
      <p:pic>
        <p:nvPicPr>
          <p:cNvPr id="11" name="Picture 10">
            <a:extLst>
              <a:ext uri="{FF2B5EF4-FFF2-40B4-BE49-F238E27FC236}">
                <a16:creationId xmlns:a16="http://schemas.microsoft.com/office/drawing/2014/main" id="{DEA278E9-F6A4-48B6-A20D-48AFD654AB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76" r="9695"/>
          <a:stretch/>
        </p:blipFill>
        <p:spPr>
          <a:xfrm>
            <a:off x="2396780" y="2819637"/>
            <a:ext cx="1436988" cy="1237233"/>
          </a:xfrm>
          <a:prstGeom prst="ellipse">
            <a:avLst/>
          </a:prstGeom>
        </p:spPr>
      </p:pic>
      <p:pic>
        <p:nvPicPr>
          <p:cNvPr id="12" name="Picture 11">
            <a:extLst>
              <a:ext uri="{FF2B5EF4-FFF2-40B4-BE49-F238E27FC236}">
                <a16:creationId xmlns:a16="http://schemas.microsoft.com/office/drawing/2014/main" id="{B887326A-5FFA-49CE-9E68-0942C1B2567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641" r="25641"/>
          <a:stretch/>
        </p:blipFill>
        <p:spPr>
          <a:xfrm>
            <a:off x="4186761" y="2819637"/>
            <a:ext cx="1237233" cy="1237233"/>
          </a:xfrm>
          <a:prstGeom prst="ellipse">
            <a:avLst/>
          </a:prstGeom>
        </p:spPr>
      </p:pic>
      <p:pic>
        <p:nvPicPr>
          <p:cNvPr id="13" name="Picture 12">
            <a:extLst>
              <a:ext uri="{FF2B5EF4-FFF2-40B4-BE49-F238E27FC236}">
                <a16:creationId xmlns:a16="http://schemas.microsoft.com/office/drawing/2014/main" id="{AB5015DE-A055-4B63-9213-4BAB428F4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6910" y="2759058"/>
            <a:ext cx="1352930" cy="1352930"/>
          </a:xfrm>
          <a:prstGeom prst="ellipse">
            <a:avLst/>
          </a:prstGeom>
        </p:spPr>
      </p:pic>
      <p:pic>
        <p:nvPicPr>
          <p:cNvPr id="14" name="Picture 13">
            <a:extLst>
              <a:ext uri="{FF2B5EF4-FFF2-40B4-BE49-F238E27FC236}">
                <a16:creationId xmlns:a16="http://schemas.microsoft.com/office/drawing/2014/main" id="{771702BE-58ED-4993-95FF-677B367E97E7}"/>
              </a:ext>
            </a:extLst>
          </p:cNvPr>
          <p:cNvPicPr>
            <a:picLocks noChangeAspect="1"/>
          </p:cNvPicPr>
          <p:nvPr/>
        </p:nvPicPr>
        <p:blipFill rotWithShape="1">
          <a:blip r:embed="rId6">
            <a:extLst>
              <a:ext uri="{28A0092B-C50C-407E-A947-70E740481C1C}">
                <a14:useLocalDpi xmlns:a14="http://schemas.microsoft.com/office/drawing/2010/main" val="0"/>
              </a:ext>
            </a:extLst>
          </a:blip>
          <a:srcRect l="28841" r="28841"/>
          <a:stretch/>
        </p:blipFill>
        <p:spPr>
          <a:xfrm>
            <a:off x="7727902" y="2861261"/>
            <a:ext cx="1148524" cy="1148524"/>
          </a:xfrm>
          <a:prstGeom prst="ellipse">
            <a:avLst/>
          </a:prstGeom>
        </p:spPr>
      </p:pic>
      <p:cxnSp>
        <p:nvCxnSpPr>
          <p:cNvPr id="15" name="Straight Connector 14">
            <a:extLst>
              <a:ext uri="{FF2B5EF4-FFF2-40B4-BE49-F238E27FC236}">
                <a16:creationId xmlns:a16="http://schemas.microsoft.com/office/drawing/2014/main" id="{6B697E96-9FD2-4979-A28A-5D89E17159B7}"/>
              </a:ext>
            </a:extLst>
          </p:cNvPr>
          <p:cNvCxnSpPr>
            <a:cxnSpLocks/>
            <a:stCxn id="10" idx="6"/>
            <a:endCxn id="11" idx="2"/>
          </p:cNvCxnSpPr>
          <p:nvPr/>
        </p:nvCxnSpPr>
        <p:spPr>
          <a:xfrm>
            <a:off x="1891742" y="3435523"/>
            <a:ext cx="505038" cy="273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F697E078-133C-4CAE-8684-50C0532044FD}"/>
              </a:ext>
            </a:extLst>
          </p:cNvPr>
          <p:cNvCxnSpPr>
            <a:cxnSpLocks/>
            <a:stCxn id="11" idx="6"/>
            <a:endCxn id="12" idx="2"/>
          </p:cNvCxnSpPr>
          <p:nvPr/>
        </p:nvCxnSpPr>
        <p:spPr>
          <a:xfrm>
            <a:off x="3833768" y="3438254"/>
            <a:ext cx="352993"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39EFBA15-DA93-4372-A7E0-F5D847016385}"/>
              </a:ext>
            </a:extLst>
          </p:cNvPr>
          <p:cNvCxnSpPr>
            <a:cxnSpLocks/>
            <a:stCxn id="12" idx="6"/>
            <a:endCxn id="13" idx="2"/>
          </p:cNvCxnSpPr>
          <p:nvPr/>
        </p:nvCxnSpPr>
        <p:spPr>
          <a:xfrm flipV="1">
            <a:off x="5423994" y="3435523"/>
            <a:ext cx="572916" cy="2731"/>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F6B8A538-6041-464D-BE13-F0BDE866ED5F}"/>
              </a:ext>
            </a:extLst>
          </p:cNvPr>
          <p:cNvCxnSpPr>
            <a:cxnSpLocks/>
            <a:stCxn id="13" idx="6"/>
            <a:endCxn id="14" idx="2"/>
          </p:cNvCxnSpPr>
          <p:nvPr/>
        </p:nvCxnSpPr>
        <p:spPr>
          <a:xfrm>
            <a:off x="7349840" y="3435523"/>
            <a:ext cx="378062" cy="0"/>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1F310758-6C60-4D8C-B2C7-EB1A1BF5002F}"/>
              </a:ext>
            </a:extLst>
          </p:cNvPr>
          <p:cNvSpPr txBox="1"/>
          <p:nvPr/>
        </p:nvSpPr>
        <p:spPr>
          <a:xfrm>
            <a:off x="2463837" y="4206636"/>
            <a:ext cx="1053390" cy="253916"/>
          </a:xfrm>
          <a:prstGeom prst="rect">
            <a:avLst/>
          </a:prstGeom>
          <a:noFill/>
        </p:spPr>
        <p:txBody>
          <a:bodyPr wrap="square" rtlCol="0">
            <a:spAutoFit/>
          </a:bodyPr>
          <a:lstStyle/>
          <a:p>
            <a:r>
              <a:rPr lang="en-US" sz="1050" dirty="0">
                <a:solidFill>
                  <a:schemeClr val="accent1"/>
                </a:solidFill>
              </a:rPr>
              <a:t>Data cleaning</a:t>
            </a:r>
          </a:p>
        </p:txBody>
      </p:sp>
      <p:sp>
        <p:nvSpPr>
          <p:cNvPr id="24" name="TextBox 23">
            <a:extLst>
              <a:ext uri="{FF2B5EF4-FFF2-40B4-BE49-F238E27FC236}">
                <a16:creationId xmlns:a16="http://schemas.microsoft.com/office/drawing/2014/main" id="{5EE6EFFC-2BA3-4C47-89EC-9C3FF1AD9B4E}"/>
              </a:ext>
            </a:extLst>
          </p:cNvPr>
          <p:cNvSpPr txBox="1"/>
          <p:nvPr/>
        </p:nvSpPr>
        <p:spPr>
          <a:xfrm>
            <a:off x="3833768" y="4206636"/>
            <a:ext cx="1352931" cy="253916"/>
          </a:xfrm>
          <a:prstGeom prst="rect">
            <a:avLst/>
          </a:prstGeom>
          <a:noFill/>
        </p:spPr>
        <p:txBody>
          <a:bodyPr wrap="square" rtlCol="0">
            <a:spAutoFit/>
          </a:bodyPr>
          <a:lstStyle/>
          <a:p>
            <a:r>
              <a:rPr lang="en-US" sz="1050" dirty="0">
                <a:solidFill>
                  <a:schemeClr val="accent1"/>
                </a:solidFill>
              </a:rPr>
              <a:t>Topic identification</a:t>
            </a:r>
          </a:p>
        </p:txBody>
      </p:sp>
      <p:sp>
        <p:nvSpPr>
          <p:cNvPr id="25" name="TextBox 24">
            <a:extLst>
              <a:ext uri="{FF2B5EF4-FFF2-40B4-BE49-F238E27FC236}">
                <a16:creationId xmlns:a16="http://schemas.microsoft.com/office/drawing/2014/main" id="{880AB322-FCA3-4E31-B7CA-D7E830298B91}"/>
              </a:ext>
            </a:extLst>
          </p:cNvPr>
          <p:cNvSpPr txBox="1"/>
          <p:nvPr/>
        </p:nvSpPr>
        <p:spPr>
          <a:xfrm>
            <a:off x="5690597" y="4205270"/>
            <a:ext cx="1352930" cy="415498"/>
          </a:xfrm>
          <a:prstGeom prst="rect">
            <a:avLst/>
          </a:prstGeom>
          <a:noFill/>
        </p:spPr>
        <p:txBody>
          <a:bodyPr wrap="square" rtlCol="0">
            <a:spAutoFit/>
          </a:bodyPr>
          <a:lstStyle/>
          <a:p>
            <a:r>
              <a:rPr lang="en-US" sz="1050" dirty="0">
                <a:solidFill>
                  <a:schemeClr val="accent1"/>
                </a:solidFill>
              </a:rPr>
              <a:t>Distribution over time</a:t>
            </a:r>
          </a:p>
        </p:txBody>
      </p:sp>
      <p:sp>
        <p:nvSpPr>
          <p:cNvPr id="26" name="TextBox 25">
            <a:extLst>
              <a:ext uri="{FF2B5EF4-FFF2-40B4-BE49-F238E27FC236}">
                <a16:creationId xmlns:a16="http://schemas.microsoft.com/office/drawing/2014/main" id="{870F49FB-A069-458D-BF16-11B881D27018}"/>
              </a:ext>
            </a:extLst>
          </p:cNvPr>
          <p:cNvSpPr txBox="1"/>
          <p:nvPr/>
        </p:nvSpPr>
        <p:spPr>
          <a:xfrm>
            <a:off x="7473696" y="4198397"/>
            <a:ext cx="1451203" cy="253916"/>
          </a:xfrm>
          <a:prstGeom prst="rect">
            <a:avLst/>
          </a:prstGeom>
          <a:noFill/>
        </p:spPr>
        <p:txBody>
          <a:bodyPr wrap="square" rtlCol="0">
            <a:spAutoFit/>
          </a:bodyPr>
          <a:lstStyle/>
          <a:p>
            <a:r>
              <a:rPr lang="en-US" sz="1050" dirty="0">
                <a:solidFill>
                  <a:schemeClr val="accent1"/>
                </a:solidFill>
              </a:rPr>
              <a:t>Topic </a:t>
            </a:r>
            <a:r>
              <a:rPr lang="en-US" sz="1050" dirty="0" err="1">
                <a:solidFill>
                  <a:schemeClr val="accent1"/>
                </a:solidFill>
              </a:rPr>
              <a:t>Forcasting</a:t>
            </a:r>
            <a:endParaRPr lang="en-US" sz="1050" dirty="0">
              <a:solidFill>
                <a:schemeClr val="accent1"/>
              </a:solidFill>
            </a:endParaRPr>
          </a:p>
        </p:txBody>
      </p:sp>
    </p:spTree>
    <p:extLst>
      <p:ext uri="{BB962C8B-B14F-4D97-AF65-F5344CB8AC3E}">
        <p14:creationId xmlns:p14="http://schemas.microsoft.com/office/powerpoint/2010/main" val="6164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21AF91-C075-4C0B-9791-F051AFA53484}"/>
              </a:ext>
            </a:extLst>
          </p:cNvPr>
          <p:cNvSpPr>
            <a:spLocks noGrp="1"/>
          </p:cNvSpPr>
          <p:nvPr>
            <p:ph sz="quarter" idx="13"/>
          </p:nvPr>
        </p:nvSpPr>
        <p:spPr>
          <a:xfrm>
            <a:off x="560173" y="1036320"/>
            <a:ext cx="8340387" cy="594772"/>
          </a:xfrm>
        </p:spPr>
        <p:txBody>
          <a:bodyPr/>
          <a:lstStyle/>
          <a:p>
            <a:pPr marL="0" indent="0">
              <a:buNone/>
            </a:pPr>
            <a:r>
              <a:rPr lang="en-US" dirty="0"/>
              <a:t>Motivation</a:t>
            </a:r>
          </a:p>
        </p:txBody>
      </p:sp>
      <p:sp>
        <p:nvSpPr>
          <p:cNvPr id="3" name="Date Placeholder 2">
            <a:extLst>
              <a:ext uri="{FF2B5EF4-FFF2-40B4-BE49-F238E27FC236}">
                <a16:creationId xmlns:a16="http://schemas.microsoft.com/office/drawing/2014/main" id="{EB482DD3-B299-4CC5-B494-F16E1E4E8B66}"/>
              </a:ext>
            </a:extLst>
          </p:cNvPr>
          <p:cNvSpPr>
            <a:spLocks noGrp="1"/>
          </p:cNvSpPr>
          <p:nvPr>
            <p:ph type="dt" sz="half" idx="14"/>
          </p:nvPr>
        </p:nvSpPr>
        <p:spPr/>
        <p:txBody>
          <a:bodyPr/>
          <a:lstStyle/>
          <a:p>
            <a:fld id="{44643B27-0F35-4AC5-A9AD-B13FDAF53AE8}" type="datetime1">
              <a:rPr lang="de-DE" smtClean="0"/>
              <a:pPr/>
              <a:t>20.02.2021</a:t>
            </a:fld>
            <a:endParaRPr lang="de-DE" dirty="0"/>
          </a:p>
        </p:txBody>
      </p:sp>
      <p:sp>
        <p:nvSpPr>
          <p:cNvPr id="4" name="Slide Number Placeholder 3">
            <a:extLst>
              <a:ext uri="{FF2B5EF4-FFF2-40B4-BE49-F238E27FC236}">
                <a16:creationId xmlns:a16="http://schemas.microsoft.com/office/drawing/2014/main" id="{3365F341-B59F-4AA2-9102-BBBB9AAA6717}"/>
              </a:ext>
            </a:extLst>
          </p:cNvPr>
          <p:cNvSpPr>
            <a:spLocks noGrp="1"/>
          </p:cNvSpPr>
          <p:nvPr>
            <p:ph type="sldNum" sz="quarter" idx="15"/>
          </p:nvPr>
        </p:nvSpPr>
        <p:spPr/>
        <p:txBody>
          <a:bodyPr/>
          <a:lstStyle/>
          <a:p>
            <a:fld id="{0759437E-DD65-47AE-A718-65B9481C0A9E}" type="slidenum">
              <a:rPr lang="de-DE" smtClean="0"/>
              <a:pPr/>
              <a:t>37</a:t>
            </a:fld>
            <a:endParaRPr lang="de-DE" dirty="0"/>
          </a:p>
        </p:txBody>
      </p:sp>
      <p:sp>
        <p:nvSpPr>
          <p:cNvPr id="5" name="Footer Placeholder 4">
            <a:extLst>
              <a:ext uri="{FF2B5EF4-FFF2-40B4-BE49-F238E27FC236}">
                <a16:creationId xmlns:a16="http://schemas.microsoft.com/office/drawing/2014/main" id="{912AFF5A-DB9C-4FE7-BCB5-DEB4FEDC7FB4}"/>
              </a:ext>
            </a:extLst>
          </p:cNvPr>
          <p:cNvSpPr>
            <a:spLocks noGrp="1"/>
          </p:cNvSpPr>
          <p:nvPr>
            <p:ph type="ftr" sz="quarter" idx="16"/>
          </p:nvPr>
        </p:nvSpPr>
        <p:spPr>
          <a:xfrm>
            <a:off x="296448" y="6668035"/>
            <a:ext cx="4275552" cy="153006"/>
          </a:xfrm>
        </p:spPr>
        <p:txBody>
          <a:bodyPr/>
          <a:lstStyle/>
          <a:p>
            <a:r>
              <a:rPr lang="de-DE" dirty="0"/>
              <a:t>1: Friedrich-Alexander-Universität Erlangen-Nürnberg   2: ROKIN Tech</a:t>
            </a:r>
          </a:p>
        </p:txBody>
      </p:sp>
      <p:pic>
        <p:nvPicPr>
          <p:cNvPr id="16" name="Picture 15">
            <a:extLst>
              <a:ext uri="{FF2B5EF4-FFF2-40B4-BE49-F238E27FC236}">
                <a16:creationId xmlns:a16="http://schemas.microsoft.com/office/drawing/2014/main" id="{C1565274-8BDD-4259-919A-36D2B8508F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087" y="1906213"/>
            <a:ext cx="1522787" cy="152278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8" name="Picture 17">
            <a:extLst>
              <a:ext uri="{FF2B5EF4-FFF2-40B4-BE49-F238E27FC236}">
                <a16:creationId xmlns:a16="http://schemas.microsoft.com/office/drawing/2014/main" id="{99AB165F-77BC-43C2-B3D9-633C2FC2B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5668" y="1906214"/>
            <a:ext cx="1522788" cy="15227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0" name="Picture 19">
            <a:extLst>
              <a:ext uri="{FF2B5EF4-FFF2-40B4-BE49-F238E27FC236}">
                <a16:creationId xmlns:a16="http://schemas.microsoft.com/office/drawing/2014/main" id="{EA0E62B6-9B7F-42F4-B0E2-46C4796843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6250" y="1906212"/>
            <a:ext cx="1522787" cy="152278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2" name="Picture 21">
            <a:extLst>
              <a:ext uri="{FF2B5EF4-FFF2-40B4-BE49-F238E27FC236}">
                <a16:creationId xmlns:a16="http://schemas.microsoft.com/office/drawing/2014/main" id="{F8A65ECB-B164-4B85-8FCC-533D2575CA58}"/>
              </a:ext>
            </a:extLst>
          </p:cNvPr>
          <p:cNvPicPr>
            <a:picLocks noChangeAspect="1"/>
          </p:cNvPicPr>
          <p:nvPr/>
        </p:nvPicPr>
        <p:blipFill rotWithShape="1">
          <a:blip r:embed="rId6">
            <a:extLst>
              <a:ext uri="{28A0092B-C50C-407E-A947-70E740481C1C}">
                <a14:useLocalDpi xmlns:a14="http://schemas.microsoft.com/office/drawing/2010/main" val="0"/>
              </a:ext>
            </a:extLst>
          </a:blip>
          <a:srcRect b="4084"/>
          <a:stretch/>
        </p:blipFill>
        <p:spPr>
          <a:xfrm>
            <a:off x="2915999" y="892324"/>
            <a:ext cx="2730914" cy="2619403"/>
          </a:xfrm>
          <a:prstGeom prst="rect">
            <a:avLst/>
          </a:prstGeom>
        </p:spPr>
      </p:pic>
      <p:pic>
        <p:nvPicPr>
          <p:cNvPr id="10" name="Grafik 9">
            <a:extLst>
              <a:ext uri="{FF2B5EF4-FFF2-40B4-BE49-F238E27FC236}">
                <a16:creationId xmlns:a16="http://schemas.microsoft.com/office/drawing/2014/main" id="{45447D19-05EA-4EEF-AC8E-6EF72F63392B}"/>
              </a:ext>
            </a:extLst>
          </p:cNvPr>
          <p:cNvPicPr>
            <a:picLocks noChangeAspect="1"/>
          </p:cNvPicPr>
          <p:nvPr/>
        </p:nvPicPr>
        <p:blipFill rotWithShape="1">
          <a:blip r:embed="rId7"/>
          <a:srcRect t="3935"/>
          <a:stretch/>
        </p:blipFill>
        <p:spPr>
          <a:xfrm>
            <a:off x="2355938" y="3774376"/>
            <a:ext cx="4509547" cy="2548283"/>
          </a:xfrm>
          <a:prstGeom prst="rect">
            <a:avLst/>
          </a:prstGeom>
        </p:spPr>
      </p:pic>
    </p:spTree>
    <p:extLst>
      <p:ext uri="{BB962C8B-B14F-4D97-AF65-F5344CB8AC3E}">
        <p14:creationId xmlns:p14="http://schemas.microsoft.com/office/powerpoint/2010/main" val="184249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B723FDA-2914-4646-84C5-710989C3153D}"/>
              </a:ext>
            </a:extLst>
          </p:cNvPr>
          <p:cNvSpPr>
            <a:spLocks noGrp="1"/>
          </p:cNvSpPr>
          <p:nvPr>
            <p:ph type="dt" sz="half" idx="14"/>
          </p:nvPr>
        </p:nvSpPr>
        <p:spPr/>
        <p:txBody>
          <a:bodyPr/>
          <a:lstStyle/>
          <a:p>
            <a:fld id="{44643B27-0F35-4AC5-A9AD-B13FDAF53AE8}" type="datetime1">
              <a:rPr lang="de-DE" smtClean="0"/>
              <a:pPr/>
              <a:t>20.02.2021</a:t>
            </a:fld>
            <a:endParaRPr lang="de-DE" dirty="0"/>
          </a:p>
        </p:txBody>
      </p:sp>
      <p:sp>
        <p:nvSpPr>
          <p:cNvPr id="4" name="Slide Number Placeholder 3">
            <a:extLst>
              <a:ext uri="{FF2B5EF4-FFF2-40B4-BE49-F238E27FC236}">
                <a16:creationId xmlns:a16="http://schemas.microsoft.com/office/drawing/2014/main" id="{FD68B018-BCC0-48DB-8849-C7F156B1929F}"/>
              </a:ext>
            </a:extLst>
          </p:cNvPr>
          <p:cNvSpPr>
            <a:spLocks noGrp="1"/>
          </p:cNvSpPr>
          <p:nvPr>
            <p:ph type="sldNum" sz="quarter" idx="15"/>
          </p:nvPr>
        </p:nvSpPr>
        <p:spPr/>
        <p:txBody>
          <a:bodyPr/>
          <a:lstStyle/>
          <a:p>
            <a:fld id="{0759437E-DD65-47AE-A718-65B9481C0A9E}" type="slidenum">
              <a:rPr lang="de-DE" smtClean="0"/>
              <a:pPr/>
              <a:t>38</a:t>
            </a:fld>
            <a:endParaRPr lang="de-DE" dirty="0"/>
          </a:p>
        </p:txBody>
      </p:sp>
      <p:sp>
        <p:nvSpPr>
          <p:cNvPr id="5" name="Footer Placeholder 4">
            <a:extLst>
              <a:ext uri="{FF2B5EF4-FFF2-40B4-BE49-F238E27FC236}">
                <a16:creationId xmlns:a16="http://schemas.microsoft.com/office/drawing/2014/main" id="{D3C63098-E117-4686-925A-1125B52CCCA2}"/>
              </a:ext>
            </a:extLst>
          </p:cNvPr>
          <p:cNvSpPr>
            <a:spLocks noGrp="1"/>
          </p:cNvSpPr>
          <p:nvPr>
            <p:ph type="ftr" sz="quarter" idx="16"/>
          </p:nvPr>
        </p:nvSpPr>
        <p:spPr/>
        <p:txBody>
          <a:bodyPr/>
          <a:lstStyle/>
          <a:p>
            <a:endParaRPr lang="de-DE" dirty="0"/>
          </a:p>
        </p:txBody>
      </p:sp>
      <p:sp>
        <p:nvSpPr>
          <p:cNvPr id="6" name="Titel 1">
            <a:extLst>
              <a:ext uri="{FF2B5EF4-FFF2-40B4-BE49-F238E27FC236}">
                <a16:creationId xmlns:a16="http://schemas.microsoft.com/office/drawing/2014/main" id="{E8CC758B-5B79-4402-8AF6-FC8E81850648}"/>
              </a:ext>
            </a:extLst>
          </p:cNvPr>
          <p:cNvSpPr txBox="1">
            <a:spLocks/>
          </p:cNvSpPr>
          <p:nvPr/>
        </p:nvSpPr>
        <p:spPr>
          <a:xfrm>
            <a:off x="296448" y="809448"/>
            <a:ext cx="2728073" cy="89065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b="1" dirty="0">
                <a:solidFill>
                  <a:schemeClr val="tx2"/>
                </a:solidFill>
              </a:rPr>
              <a:t>Timeline</a:t>
            </a:r>
          </a:p>
        </p:txBody>
      </p:sp>
      <p:graphicFrame>
        <p:nvGraphicFramePr>
          <p:cNvPr id="9" name="Tabelle 6">
            <a:extLst>
              <a:ext uri="{FF2B5EF4-FFF2-40B4-BE49-F238E27FC236}">
                <a16:creationId xmlns:a16="http://schemas.microsoft.com/office/drawing/2014/main" id="{DABC49D8-8F73-4C1D-AA90-541D05470C4C}"/>
              </a:ext>
            </a:extLst>
          </p:cNvPr>
          <p:cNvGraphicFramePr>
            <a:graphicFrameLocks noGrp="1"/>
          </p:cNvGraphicFramePr>
          <p:nvPr>
            <p:extLst>
              <p:ext uri="{D42A27DB-BD31-4B8C-83A1-F6EECF244321}">
                <p14:modId xmlns:p14="http://schemas.microsoft.com/office/powerpoint/2010/main" val="4053027493"/>
              </p:ext>
            </p:extLst>
          </p:nvPr>
        </p:nvGraphicFramePr>
        <p:xfrm>
          <a:off x="1178964" y="1997746"/>
          <a:ext cx="6740436" cy="4364366"/>
        </p:xfrm>
        <a:graphic>
          <a:graphicData uri="http://schemas.openxmlformats.org/drawingml/2006/table">
            <a:tbl>
              <a:tblPr firstRow="1" bandRow="1">
                <a:tableStyleId>{5940675A-B579-460E-94D1-54222C63F5DA}</a:tableStyleId>
              </a:tblPr>
              <a:tblGrid>
                <a:gridCol w="1123406">
                  <a:extLst>
                    <a:ext uri="{9D8B030D-6E8A-4147-A177-3AD203B41FA5}">
                      <a16:colId xmlns:a16="http://schemas.microsoft.com/office/drawing/2014/main" val="20000"/>
                    </a:ext>
                  </a:extLst>
                </a:gridCol>
                <a:gridCol w="1123406">
                  <a:extLst>
                    <a:ext uri="{9D8B030D-6E8A-4147-A177-3AD203B41FA5}">
                      <a16:colId xmlns:a16="http://schemas.microsoft.com/office/drawing/2014/main" val="20001"/>
                    </a:ext>
                  </a:extLst>
                </a:gridCol>
                <a:gridCol w="1123406">
                  <a:extLst>
                    <a:ext uri="{9D8B030D-6E8A-4147-A177-3AD203B41FA5}">
                      <a16:colId xmlns:a16="http://schemas.microsoft.com/office/drawing/2014/main" val="20002"/>
                    </a:ext>
                  </a:extLst>
                </a:gridCol>
                <a:gridCol w="1123406">
                  <a:extLst>
                    <a:ext uri="{9D8B030D-6E8A-4147-A177-3AD203B41FA5}">
                      <a16:colId xmlns:a16="http://schemas.microsoft.com/office/drawing/2014/main" val="20003"/>
                    </a:ext>
                  </a:extLst>
                </a:gridCol>
                <a:gridCol w="1123406">
                  <a:extLst>
                    <a:ext uri="{9D8B030D-6E8A-4147-A177-3AD203B41FA5}">
                      <a16:colId xmlns:a16="http://schemas.microsoft.com/office/drawing/2014/main" val="20004"/>
                    </a:ext>
                  </a:extLst>
                </a:gridCol>
                <a:gridCol w="1123406">
                  <a:extLst>
                    <a:ext uri="{9D8B030D-6E8A-4147-A177-3AD203B41FA5}">
                      <a16:colId xmlns:a16="http://schemas.microsoft.com/office/drawing/2014/main" val="20005"/>
                    </a:ext>
                  </a:extLst>
                </a:gridCol>
              </a:tblGrid>
              <a:tr h="4364366">
                <a:tc>
                  <a:txBody>
                    <a:bodyPr/>
                    <a:lstStyle/>
                    <a:p>
                      <a:pPr algn="ctr"/>
                      <a:r>
                        <a:rPr lang="de-DE" sz="1400" dirty="0"/>
                        <a:t>June</a:t>
                      </a:r>
                    </a:p>
                  </a:txBody>
                  <a:tcPr anchor="b"/>
                </a:tc>
                <a:tc>
                  <a:txBody>
                    <a:bodyPr/>
                    <a:lstStyle/>
                    <a:p>
                      <a:pPr algn="ctr"/>
                      <a:r>
                        <a:rPr lang="de-DE" sz="1400" dirty="0" err="1"/>
                        <a:t>July</a:t>
                      </a:r>
                      <a:endParaRPr lang="de-DE" sz="1400" dirty="0"/>
                    </a:p>
                  </a:txBody>
                  <a:tcPr anchor="b"/>
                </a:tc>
                <a:tc>
                  <a:txBody>
                    <a:bodyPr/>
                    <a:lstStyle/>
                    <a:p>
                      <a:pPr algn="ctr"/>
                      <a:r>
                        <a:rPr lang="de-DE" sz="1400" dirty="0"/>
                        <a:t>August</a:t>
                      </a:r>
                    </a:p>
                  </a:txBody>
                  <a:tcPr anchor="b"/>
                </a:tc>
                <a:tc>
                  <a:txBody>
                    <a:bodyPr/>
                    <a:lstStyle/>
                    <a:p>
                      <a:pPr algn="ctr"/>
                      <a:r>
                        <a:rPr lang="de-DE" sz="1400" dirty="0"/>
                        <a:t>September</a:t>
                      </a:r>
                    </a:p>
                  </a:txBody>
                  <a:tcPr anchor="b"/>
                </a:tc>
                <a:tc>
                  <a:txBody>
                    <a:bodyPr/>
                    <a:lstStyle/>
                    <a:p>
                      <a:pPr algn="ctr"/>
                      <a:r>
                        <a:rPr lang="de-DE" sz="1400" dirty="0"/>
                        <a:t>Oktober</a:t>
                      </a:r>
                    </a:p>
                  </a:txBody>
                  <a:tcPr anchor="b"/>
                </a:tc>
                <a:tc>
                  <a:txBody>
                    <a:bodyPr/>
                    <a:lstStyle/>
                    <a:p>
                      <a:pPr algn="ctr"/>
                      <a:r>
                        <a:rPr lang="de-DE" sz="1400" dirty="0"/>
                        <a:t>November</a:t>
                      </a:r>
                    </a:p>
                  </a:txBody>
                  <a:tcPr anchor="b"/>
                </a:tc>
                <a:extLst>
                  <a:ext uri="{0D108BD9-81ED-4DB2-BD59-A6C34878D82A}">
                    <a16:rowId xmlns:a16="http://schemas.microsoft.com/office/drawing/2014/main" val="10000"/>
                  </a:ext>
                </a:extLst>
              </a:tr>
            </a:tbl>
          </a:graphicData>
        </a:graphic>
      </p:graphicFrame>
      <p:sp>
        <p:nvSpPr>
          <p:cNvPr id="10" name="Richtungspfeil 7">
            <a:extLst>
              <a:ext uri="{FF2B5EF4-FFF2-40B4-BE49-F238E27FC236}">
                <a16:creationId xmlns:a16="http://schemas.microsoft.com/office/drawing/2014/main" id="{CC8C5FA3-4AA8-4DC0-A4F7-21B3142AA2AD}"/>
              </a:ext>
            </a:extLst>
          </p:cNvPr>
          <p:cNvSpPr/>
          <p:nvPr/>
        </p:nvSpPr>
        <p:spPr>
          <a:xfrm>
            <a:off x="1370556" y="2464526"/>
            <a:ext cx="2569028" cy="5921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Preprocessing</a:t>
            </a:r>
            <a:endParaRPr lang="de-DE" dirty="0"/>
          </a:p>
        </p:txBody>
      </p:sp>
      <p:sp>
        <p:nvSpPr>
          <p:cNvPr id="11" name="Richtungspfeil 8">
            <a:extLst>
              <a:ext uri="{FF2B5EF4-FFF2-40B4-BE49-F238E27FC236}">
                <a16:creationId xmlns:a16="http://schemas.microsoft.com/office/drawing/2014/main" id="{0F0E4145-4481-465A-A351-81B8C2EC60D3}"/>
              </a:ext>
            </a:extLst>
          </p:cNvPr>
          <p:cNvSpPr/>
          <p:nvPr/>
        </p:nvSpPr>
        <p:spPr>
          <a:xfrm>
            <a:off x="2263184" y="3227397"/>
            <a:ext cx="3574867" cy="5921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Keyword </a:t>
            </a:r>
            <a:r>
              <a:rPr lang="de-DE" dirty="0" err="1"/>
              <a:t>Extraction</a:t>
            </a:r>
            <a:endParaRPr lang="de-DE" dirty="0"/>
          </a:p>
        </p:txBody>
      </p:sp>
      <p:sp>
        <p:nvSpPr>
          <p:cNvPr id="12" name="Richtungspfeil 9">
            <a:extLst>
              <a:ext uri="{FF2B5EF4-FFF2-40B4-BE49-F238E27FC236}">
                <a16:creationId xmlns:a16="http://schemas.microsoft.com/office/drawing/2014/main" id="{E217B70D-F98F-4377-921A-38236A46ADEC}"/>
              </a:ext>
            </a:extLst>
          </p:cNvPr>
          <p:cNvSpPr/>
          <p:nvPr/>
        </p:nvSpPr>
        <p:spPr>
          <a:xfrm>
            <a:off x="3382236" y="4117227"/>
            <a:ext cx="3574867" cy="5921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Topic </a:t>
            </a:r>
            <a:r>
              <a:rPr lang="de-DE" dirty="0" err="1"/>
              <a:t>Modelling</a:t>
            </a:r>
            <a:endParaRPr lang="de-DE" dirty="0"/>
          </a:p>
        </p:txBody>
      </p:sp>
      <p:sp>
        <p:nvSpPr>
          <p:cNvPr id="13" name="Richtungspfeil 10">
            <a:extLst>
              <a:ext uri="{FF2B5EF4-FFF2-40B4-BE49-F238E27FC236}">
                <a16:creationId xmlns:a16="http://schemas.microsoft.com/office/drawing/2014/main" id="{EC603A1D-8B3C-4761-B749-4ED34222FF1A}"/>
              </a:ext>
            </a:extLst>
          </p:cNvPr>
          <p:cNvSpPr/>
          <p:nvPr/>
        </p:nvSpPr>
        <p:spPr>
          <a:xfrm>
            <a:off x="4222614" y="5007057"/>
            <a:ext cx="3574867" cy="59218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Anomaly</a:t>
            </a:r>
            <a:r>
              <a:rPr lang="de-DE" dirty="0"/>
              <a:t> </a:t>
            </a:r>
            <a:r>
              <a:rPr lang="de-DE" dirty="0" err="1"/>
              <a:t>Detection</a:t>
            </a:r>
            <a:endParaRPr lang="de-DE" dirty="0"/>
          </a:p>
        </p:txBody>
      </p:sp>
    </p:spTree>
    <p:extLst>
      <p:ext uri="{BB962C8B-B14F-4D97-AF65-F5344CB8AC3E}">
        <p14:creationId xmlns:p14="http://schemas.microsoft.com/office/powerpoint/2010/main" val="38985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557F22-63A6-4A6C-9AFB-3807D7D90F1B}"/>
              </a:ext>
            </a:extLst>
          </p:cNvPr>
          <p:cNvSpPr>
            <a:spLocks noGrp="1"/>
          </p:cNvSpPr>
          <p:nvPr>
            <p:ph type="dt" sz="half" idx="14"/>
          </p:nvPr>
        </p:nvSpPr>
        <p:spPr/>
        <p:txBody>
          <a:bodyPr/>
          <a:lstStyle/>
          <a:p>
            <a:fld id="{A857CF44-A383-4FFE-9366-088A25F3F2DE}" type="datetime1">
              <a:rPr lang="de-DE" smtClean="0"/>
              <a:pPr/>
              <a:t>20.02.2021</a:t>
            </a:fld>
            <a:endParaRPr lang="de-DE" dirty="0"/>
          </a:p>
        </p:txBody>
      </p:sp>
      <p:sp>
        <p:nvSpPr>
          <p:cNvPr id="3" name="Slide Number Placeholder 2">
            <a:extLst>
              <a:ext uri="{FF2B5EF4-FFF2-40B4-BE49-F238E27FC236}">
                <a16:creationId xmlns:a16="http://schemas.microsoft.com/office/drawing/2014/main" id="{C414F70F-9879-4688-8613-0BEA4F6F03F1}"/>
              </a:ext>
            </a:extLst>
          </p:cNvPr>
          <p:cNvSpPr>
            <a:spLocks noGrp="1"/>
          </p:cNvSpPr>
          <p:nvPr>
            <p:ph type="sldNum" sz="quarter" idx="15"/>
          </p:nvPr>
        </p:nvSpPr>
        <p:spPr/>
        <p:txBody>
          <a:bodyPr/>
          <a:lstStyle/>
          <a:p>
            <a:fld id="{0759437E-DD65-47AE-A718-65B9481C0A9E}" type="slidenum">
              <a:rPr lang="de-DE" smtClean="0"/>
              <a:pPr/>
              <a:t>39</a:t>
            </a:fld>
            <a:endParaRPr lang="de-DE" dirty="0"/>
          </a:p>
        </p:txBody>
      </p:sp>
      <p:sp>
        <p:nvSpPr>
          <p:cNvPr id="4" name="Footer Placeholder 3">
            <a:extLst>
              <a:ext uri="{FF2B5EF4-FFF2-40B4-BE49-F238E27FC236}">
                <a16:creationId xmlns:a16="http://schemas.microsoft.com/office/drawing/2014/main" id="{45E27CC7-166A-45AA-B9E8-81E3B9D624B2}"/>
              </a:ext>
            </a:extLst>
          </p:cNvPr>
          <p:cNvSpPr>
            <a:spLocks noGrp="1"/>
          </p:cNvSpPr>
          <p:nvPr>
            <p:ph type="ftr" sz="quarter" idx="16"/>
          </p:nvPr>
        </p:nvSpPr>
        <p:spPr/>
        <p:txBody>
          <a:bodyPr/>
          <a:lstStyle/>
          <a:p>
            <a:endParaRPr lang="de-DE" dirty="0"/>
          </a:p>
        </p:txBody>
      </p:sp>
      <p:sp>
        <p:nvSpPr>
          <p:cNvPr id="5" name="Content Placeholder 4">
            <a:extLst>
              <a:ext uri="{FF2B5EF4-FFF2-40B4-BE49-F238E27FC236}">
                <a16:creationId xmlns:a16="http://schemas.microsoft.com/office/drawing/2014/main" id="{FF3EC02A-8B51-4495-A4E9-6A1749FA4C4D}"/>
              </a:ext>
            </a:extLst>
          </p:cNvPr>
          <p:cNvSpPr>
            <a:spLocks noGrp="1"/>
          </p:cNvSpPr>
          <p:nvPr>
            <p:ph sz="quarter" idx="13"/>
          </p:nvPr>
        </p:nvSpPr>
        <p:spPr>
          <a:xfrm>
            <a:off x="561599" y="849600"/>
            <a:ext cx="8341200" cy="631470"/>
          </a:xfrm>
        </p:spPr>
        <p:txBody>
          <a:bodyPr/>
          <a:lstStyle/>
          <a:p>
            <a:r>
              <a:rPr lang="en-US" dirty="0"/>
              <a:t>NER on text</a:t>
            </a:r>
          </a:p>
        </p:txBody>
      </p:sp>
      <p:pic>
        <p:nvPicPr>
          <p:cNvPr id="7" name="Picture 6">
            <a:extLst>
              <a:ext uri="{FF2B5EF4-FFF2-40B4-BE49-F238E27FC236}">
                <a16:creationId xmlns:a16="http://schemas.microsoft.com/office/drawing/2014/main" id="{40F7E140-9313-43EC-911F-7848490DE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008" y="1481070"/>
            <a:ext cx="5815701" cy="3150318"/>
          </a:xfrm>
          <a:prstGeom prst="rect">
            <a:avLst/>
          </a:prstGeom>
        </p:spPr>
      </p:pic>
      <p:sp>
        <p:nvSpPr>
          <p:cNvPr id="8" name="TextBox 7">
            <a:extLst>
              <a:ext uri="{FF2B5EF4-FFF2-40B4-BE49-F238E27FC236}">
                <a16:creationId xmlns:a16="http://schemas.microsoft.com/office/drawing/2014/main" id="{81A63240-31EA-441B-A0C8-5C2D56734702}"/>
              </a:ext>
            </a:extLst>
          </p:cNvPr>
          <p:cNvSpPr txBox="1"/>
          <p:nvPr/>
        </p:nvSpPr>
        <p:spPr>
          <a:xfrm>
            <a:off x="682580" y="5376930"/>
            <a:ext cx="3593206" cy="369332"/>
          </a:xfrm>
          <a:prstGeom prst="rect">
            <a:avLst/>
          </a:prstGeom>
          <a:noFill/>
        </p:spPr>
        <p:txBody>
          <a:bodyPr wrap="square" rtlCol="0">
            <a:spAutoFit/>
          </a:bodyPr>
          <a:lstStyle/>
          <a:p>
            <a:r>
              <a:rPr lang="en-US" dirty="0"/>
              <a:t>Person! 3</a:t>
            </a:r>
            <a:r>
              <a:rPr lang="en-US" baseline="30000" dirty="0"/>
              <a:t>rd</a:t>
            </a:r>
            <a:r>
              <a:rPr lang="en-US" dirty="0"/>
              <a:t> interesting</a:t>
            </a:r>
          </a:p>
        </p:txBody>
      </p:sp>
    </p:spTree>
    <p:extLst>
      <p:ext uri="{BB962C8B-B14F-4D97-AF65-F5344CB8AC3E}">
        <p14:creationId xmlns:p14="http://schemas.microsoft.com/office/powerpoint/2010/main" val="355471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8EA727-6499-4619-A9AB-646E10E01333}"/>
              </a:ext>
            </a:extLst>
          </p:cNvPr>
          <p:cNvSpPr>
            <a:spLocks noGrp="1"/>
          </p:cNvSpPr>
          <p:nvPr>
            <p:ph sz="quarter" idx="13"/>
          </p:nvPr>
        </p:nvSpPr>
        <p:spPr>
          <a:xfrm>
            <a:off x="434436" y="751947"/>
            <a:ext cx="8340387" cy="632573"/>
          </a:xfrm>
        </p:spPr>
        <p:txBody>
          <a:bodyPr/>
          <a:lstStyle/>
          <a:p>
            <a:pPr marL="0" indent="0" algn="ctr">
              <a:buNone/>
            </a:pPr>
            <a:r>
              <a:rPr lang="en-US" sz="3600" b="0" dirty="0">
                <a:latin typeface="+mj-lt"/>
              </a:rPr>
              <a:t>Objective</a:t>
            </a:r>
          </a:p>
        </p:txBody>
      </p:sp>
      <p:sp>
        <p:nvSpPr>
          <p:cNvPr id="3" name="Date Placeholder 2">
            <a:extLst>
              <a:ext uri="{FF2B5EF4-FFF2-40B4-BE49-F238E27FC236}">
                <a16:creationId xmlns:a16="http://schemas.microsoft.com/office/drawing/2014/main" id="{7CEAF619-4560-4EE8-805C-F4A7A96D1A68}"/>
              </a:ext>
            </a:extLst>
          </p:cNvPr>
          <p:cNvSpPr>
            <a:spLocks noGrp="1"/>
          </p:cNvSpPr>
          <p:nvPr>
            <p:ph type="dt" sz="half" idx="14"/>
          </p:nvPr>
        </p:nvSpPr>
        <p:spPr/>
        <p:txBody>
          <a:bodyPr/>
          <a:lstStyle/>
          <a:p>
            <a:fld id="{44643B27-0F35-4AC5-A9AD-B13FDAF53AE8}" type="datetime1">
              <a:rPr lang="de-DE" smtClean="0"/>
              <a:pPr/>
              <a:t>20.02.2021</a:t>
            </a:fld>
            <a:endParaRPr lang="de-DE" dirty="0"/>
          </a:p>
        </p:txBody>
      </p:sp>
      <p:sp>
        <p:nvSpPr>
          <p:cNvPr id="4" name="Slide Number Placeholder 3">
            <a:extLst>
              <a:ext uri="{FF2B5EF4-FFF2-40B4-BE49-F238E27FC236}">
                <a16:creationId xmlns:a16="http://schemas.microsoft.com/office/drawing/2014/main" id="{A5EB72B2-3B33-42F4-A6C0-10BB2E8B16C7}"/>
              </a:ext>
            </a:extLst>
          </p:cNvPr>
          <p:cNvSpPr>
            <a:spLocks noGrp="1"/>
          </p:cNvSpPr>
          <p:nvPr>
            <p:ph type="sldNum" sz="quarter" idx="15"/>
          </p:nvPr>
        </p:nvSpPr>
        <p:spPr/>
        <p:txBody>
          <a:bodyPr/>
          <a:lstStyle/>
          <a:p>
            <a:fld id="{0759437E-DD65-47AE-A718-65B9481C0A9E}" type="slidenum">
              <a:rPr lang="de-DE" smtClean="0"/>
              <a:pPr/>
              <a:t>4</a:t>
            </a:fld>
            <a:endParaRPr lang="de-DE" dirty="0"/>
          </a:p>
        </p:txBody>
      </p:sp>
      <p:sp>
        <p:nvSpPr>
          <p:cNvPr id="5" name="Footer Placeholder 4">
            <a:extLst>
              <a:ext uri="{FF2B5EF4-FFF2-40B4-BE49-F238E27FC236}">
                <a16:creationId xmlns:a16="http://schemas.microsoft.com/office/drawing/2014/main" id="{37F730D5-4FCB-4529-8ECF-6BEC088E5B0D}"/>
              </a:ext>
            </a:extLst>
          </p:cNvPr>
          <p:cNvSpPr>
            <a:spLocks noGrp="1"/>
          </p:cNvSpPr>
          <p:nvPr>
            <p:ph type="ftr" sz="quarter" idx="16"/>
          </p:nvPr>
        </p:nvSpPr>
        <p:spPr>
          <a:xfrm>
            <a:off x="371125" y="6613059"/>
            <a:ext cx="6120000" cy="192468"/>
          </a:xfrm>
        </p:spPr>
        <p:txBody>
          <a:bodyPr/>
          <a:lstStyle/>
          <a:p>
            <a:r>
              <a:rPr lang="de-DE" sz="800" dirty="0"/>
              <a:t>https://www.kdnuggets.com/wp-content/uploads/news-media-standards</a:t>
            </a:r>
          </a:p>
          <a:p>
            <a:r>
              <a:rPr lang="de-DE" sz="800" dirty="0"/>
              <a:t>https://www.thesun.ie/tech/ces2019</a:t>
            </a:r>
          </a:p>
        </p:txBody>
      </p:sp>
      <p:pic>
        <p:nvPicPr>
          <p:cNvPr id="8" name="Content Placeholder 6">
            <a:extLst>
              <a:ext uri="{FF2B5EF4-FFF2-40B4-BE49-F238E27FC236}">
                <a16:creationId xmlns:a16="http://schemas.microsoft.com/office/drawing/2014/main" id="{4BCC6F9D-4A96-45F6-8906-82B7952BFD16}"/>
              </a:ext>
            </a:extLst>
          </p:cNvPr>
          <p:cNvPicPr>
            <a:picLocks noChangeAspect="1"/>
          </p:cNvPicPr>
          <p:nvPr/>
        </p:nvPicPr>
        <p:blipFill rotWithShape="1">
          <a:blip r:embed="rId3">
            <a:extLst>
              <a:ext uri="{28A0092B-C50C-407E-A947-70E740481C1C}">
                <a14:useLocalDpi xmlns:a14="http://schemas.microsoft.com/office/drawing/2010/main" val="0"/>
              </a:ext>
            </a:extLst>
          </a:blip>
          <a:srcRect t="18492"/>
          <a:stretch/>
        </p:blipFill>
        <p:spPr>
          <a:xfrm>
            <a:off x="2834428" y="3019989"/>
            <a:ext cx="3722273" cy="2150725"/>
          </a:xfrm>
          <a:prstGeom prst="rect">
            <a:avLst/>
          </a:prstGeom>
        </p:spPr>
      </p:pic>
      <p:sp>
        <p:nvSpPr>
          <p:cNvPr id="10" name="TextBox 9">
            <a:extLst>
              <a:ext uri="{FF2B5EF4-FFF2-40B4-BE49-F238E27FC236}">
                <a16:creationId xmlns:a16="http://schemas.microsoft.com/office/drawing/2014/main" id="{5AE35DA5-AEF6-410C-B682-537BB0D67CF3}"/>
              </a:ext>
            </a:extLst>
          </p:cNvPr>
          <p:cNvSpPr txBox="1"/>
          <p:nvPr/>
        </p:nvSpPr>
        <p:spPr>
          <a:xfrm>
            <a:off x="870329" y="5639826"/>
            <a:ext cx="7859333" cy="646331"/>
          </a:xfrm>
          <a:prstGeom prst="rect">
            <a:avLst/>
          </a:prstGeom>
          <a:ln>
            <a:noFill/>
          </a:ln>
          <a:effectLst>
            <a:softEdge rad="12700"/>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3865"/>
                </a:solidFill>
              </a:rPr>
              <a:t>Automatic identification of relevant technologies trend from database of news articles.</a:t>
            </a:r>
          </a:p>
        </p:txBody>
      </p:sp>
      <p:pic>
        <p:nvPicPr>
          <p:cNvPr id="6" name="Picture 5">
            <a:extLst>
              <a:ext uri="{FF2B5EF4-FFF2-40B4-BE49-F238E27FC236}">
                <a16:creationId xmlns:a16="http://schemas.microsoft.com/office/drawing/2014/main" id="{B657FEDD-96D7-4215-BF3A-E57DB617CEFE}"/>
              </a:ext>
            </a:extLst>
          </p:cNvPr>
          <p:cNvPicPr>
            <a:picLocks noChangeAspect="1"/>
          </p:cNvPicPr>
          <p:nvPr/>
        </p:nvPicPr>
        <p:blipFill>
          <a:blip r:embed="rId4"/>
          <a:stretch>
            <a:fillRect/>
          </a:stretch>
        </p:blipFill>
        <p:spPr>
          <a:xfrm>
            <a:off x="870329" y="1314348"/>
            <a:ext cx="2497038" cy="1667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D1355F4-D213-46F9-80B0-0EFC3969CAFB}"/>
              </a:ext>
            </a:extLst>
          </p:cNvPr>
          <p:cNvPicPr>
            <a:picLocks noChangeAspect="1"/>
          </p:cNvPicPr>
          <p:nvPr/>
        </p:nvPicPr>
        <p:blipFill>
          <a:blip r:embed="rId5"/>
          <a:stretch>
            <a:fillRect/>
          </a:stretch>
        </p:blipFill>
        <p:spPr>
          <a:xfrm>
            <a:off x="5589094" y="1374546"/>
            <a:ext cx="2497038" cy="1667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555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628D2-95B0-4A7E-88FC-88782BD7AF61}"/>
              </a:ext>
            </a:extLst>
          </p:cNvPr>
          <p:cNvSpPr>
            <a:spLocks noGrp="1"/>
          </p:cNvSpPr>
          <p:nvPr>
            <p:ph type="dt" sz="half" idx="14"/>
          </p:nvPr>
        </p:nvSpPr>
        <p:spPr/>
        <p:txBody>
          <a:bodyPr/>
          <a:lstStyle/>
          <a:p>
            <a:fld id="{A857CF44-A383-4FFE-9366-088A25F3F2DE}" type="datetime1">
              <a:rPr lang="de-DE" smtClean="0"/>
              <a:pPr/>
              <a:t>20.02.2021</a:t>
            </a:fld>
            <a:endParaRPr lang="de-DE" dirty="0"/>
          </a:p>
        </p:txBody>
      </p:sp>
      <p:sp>
        <p:nvSpPr>
          <p:cNvPr id="3" name="Slide Number Placeholder 2">
            <a:extLst>
              <a:ext uri="{FF2B5EF4-FFF2-40B4-BE49-F238E27FC236}">
                <a16:creationId xmlns:a16="http://schemas.microsoft.com/office/drawing/2014/main" id="{D41F0423-83E9-44E5-9A7E-0CAC295A3478}"/>
              </a:ext>
            </a:extLst>
          </p:cNvPr>
          <p:cNvSpPr>
            <a:spLocks noGrp="1"/>
          </p:cNvSpPr>
          <p:nvPr>
            <p:ph type="sldNum" sz="quarter" idx="15"/>
          </p:nvPr>
        </p:nvSpPr>
        <p:spPr/>
        <p:txBody>
          <a:bodyPr/>
          <a:lstStyle/>
          <a:p>
            <a:fld id="{0759437E-DD65-47AE-A718-65B9481C0A9E}" type="slidenum">
              <a:rPr lang="de-DE" smtClean="0"/>
              <a:pPr/>
              <a:t>40</a:t>
            </a:fld>
            <a:endParaRPr lang="de-DE" dirty="0"/>
          </a:p>
        </p:txBody>
      </p:sp>
      <p:sp>
        <p:nvSpPr>
          <p:cNvPr id="4" name="Footer Placeholder 3">
            <a:extLst>
              <a:ext uri="{FF2B5EF4-FFF2-40B4-BE49-F238E27FC236}">
                <a16:creationId xmlns:a16="http://schemas.microsoft.com/office/drawing/2014/main" id="{06E9B6C9-3CC7-4B71-B1DF-B3E93733F3D4}"/>
              </a:ext>
            </a:extLst>
          </p:cNvPr>
          <p:cNvSpPr>
            <a:spLocks noGrp="1"/>
          </p:cNvSpPr>
          <p:nvPr>
            <p:ph type="ftr" sz="quarter" idx="16"/>
          </p:nvPr>
        </p:nvSpPr>
        <p:spPr/>
        <p:txBody>
          <a:bodyPr/>
          <a:lstStyle/>
          <a:p>
            <a:endParaRPr lang="de-DE" dirty="0"/>
          </a:p>
        </p:txBody>
      </p:sp>
      <p:pic>
        <p:nvPicPr>
          <p:cNvPr id="7" name="Content Placeholder 6">
            <a:extLst>
              <a:ext uri="{FF2B5EF4-FFF2-40B4-BE49-F238E27FC236}">
                <a16:creationId xmlns:a16="http://schemas.microsoft.com/office/drawing/2014/main" id="{BE08CEFA-829F-4904-9C97-ECD3CCC8ADF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63962" y="2357224"/>
            <a:ext cx="5170078" cy="3150318"/>
          </a:xfrm>
        </p:spPr>
      </p:pic>
      <p:sp>
        <p:nvSpPr>
          <p:cNvPr id="8" name="Rectangle 7">
            <a:extLst>
              <a:ext uri="{FF2B5EF4-FFF2-40B4-BE49-F238E27FC236}">
                <a16:creationId xmlns:a16="http://schemas.microsoft.com/office/drawing/2014/main" id="{E1BD7EA9-A9F6-4F80-A03B-7A711880CBAE}"/>
              </a:ext>
            </a:extLst>
          </p:cNvPr>
          <p:cNvSpPr/>
          <p:nvPr/>
        </p:nvSpPr>
        <p:spPr>
          <a:xfrm>
            <a:off x="296448" y="873379"/>
            <a:ext cx="65712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Top 10 organizations</a:t>
            </a:r>
          </a:p>
        </p:txBody>
      </p:sp>
    </p:spTree>
    <p:extLst>
      <p:ext uri="{BB962C8B-B14F-4D97-AF65-F5344CB8AC3E}">
        <p14:creationId xmlns:p14="http://schemas.microsoft.com/office/powerpoint/2010/main" val="140751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DE7A5-E248-41C5-BB77-B51E58A44963}"/>
              </a:ext>
            </a:extLst>
          </p:cNvPr>
          <p:cNvSpPr>
            <a:spLocks noGrp="1"/>
          </p:cNvSpPr>
          <p:nvPr>
            <p:ph type="dt" sz="half" idx="14"/>
          </p:nvPr>
        </p:nvSpPr>
        <p:spPr/>
        <p:txBody>
          <a:bodyPr/>
          <a:lstStyle/>
          <a:p>
            <a:fld id="{A857CF44-A383-4FFE-9366-088A25F3F2DE}" type="datetime1">
              <a:rPr lang="de-DE" smtClean="0"/>
              <a:pPr/>
              <a:t>20.02.2021</a:t>
            </a:fld>
            <a:endParaRPr lang="de-DE" dirty="0"/>
          </a:p>
        </p:txBody>
      </p:sp>
      <p:sp>
        <p:nvSpPr>
          <p:cNvPr id="3" name="Slide Number Placeholder 2">
            <a:extLst>
              <a:ext uri="{FF2B5EF4-FFF2-40B4-BE49-F238E27FC236}">
                <a16:creationId xmlns:a16="http://schemas.microsoft.com/office/drawing/2014/main" id="{BBA031BA-FB32-44C6-82C6-AD909C5BBF78}"/>
              </a:ext>
            </a:extLst>
          </p:cNvPr>
          <p:cNvSpPr>
            <a:spLocks noGrp="1"/>
          </p:cNvSpPr>
          <p:nvPr>
            <p:ph type="sldNum" sz="quarter" idx="15"/>
          </p:nvPr>
        </p:nvSpPr>
        <p:spPr/>
        <p:txBody>
          <a:bodyPr/>
          <a:lstStyle/>
          <a:p>
            <a:fld id="{0759437E-DD65-47AE-A718-65B9481C0A9E}" type="slidenum">
              <a:rPr lang="de-DE" smtClean="0"/>
              <a:pPr/>
              <a:t>41</a:t>
            </a:fld>
            <a:endParaRPr lang="de-DE" dirty="0"/>
          </a:p>
        </p:txBody>
      </p:sp>
      <p:sp>
        <p:nvSpPr>
          <p:cNvPr id="4" name="Footer Placeholder 3">
            <a:extLst>
              <a:ext uri="{FF2B5EF4-FFF2-40B4-BE49-F238E27FC236}">
                <a16:creationId xmlns:a16="http://schemas.microsoft.com/office/drawing/2014/main" id="{FF6EEE1E-ABD9-4594-B617-DC08B41B404D}"/>
              </a:ext>
            </a:extLst>
          </p:cNvPr>
          <p:cNvSpPr>
            <a:spLocks noGrp="1"/>
          </p:cNvSpPr>
          <p:nvPr>
            <p:ph type="ftr" sz="quarter" idx="16"/>
          </p:nvPr>
        </p:nvSpPr>
        <p:spPr/>
        <p:txBody>
          <a:bodyPr/>
          <a:lstStyle/>
          <a:p>
            <a:endParaRPr lang="de-DE" dirty="0"/>
          </a:p>
        </p:txBody>
      </p:sp>
      <p:pic>
        <p:nvPicPr>
          <p:cNvPr id="7" name="Content Placeholder 6">
            <a:extLst>
              <a:ext uri="{FF2B5EF4-FFF2-40B4-BE49-F238E27FC236}">
                <a16:creationId xmlns:a16="http://schemas.microsoft.com/office/drawing/2014/main" id="{71DBA80D-DA1B-4646-9717-DB3E130CD28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50403" y="2061010"/>
            <a:ext cx="5563868" cy="3150318"/>
          </a:xfrm>
        </p:spPr>
      </p:pic>
      <p:sp>
        <p:nvSpPr>
          <p:cNvPr id="9" name="Rectangle 8">
            <a:extLst>
              <a:ext uri="{FF2B5EF4-FFF2-40B4-BE49-F238E27FC236}">
                <a16:creationId xmlns:a16="http://schemas.microsoft.com/office/drawing/2014/main" id="{6FD3931D-F199-4FA0-AD09-AC44D1883513}"/>
              </a:ext>
            </a:extLst>
          </p:cNvPr>
          <p:cNvSpPr/>
          <p:nvPr/>
        </p:nvSpPr>
        <p:spPr>
          <a:xfrm>
            <a:off x="452167" y="740347"/>
            <a:ext cx="49169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Top 10 persons</a:t>
            </a:r>
          </a:p>
        </p:txBody>
      </p:sp>
    </p:spTree>
    <p:extLst>
      <p:ext uri="{BB962C8B-B14F-4D97-AF65-F5344CB8AC3E}">
        <p14:creationId xmlns:p14="http://schemas.microsoft.com/office/powerpoint/2010/main" val="7439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BB8DA-604E-46D2-B17E-BA756BDD8281}"/>
              </a:ext>
            </a:extLst>
          </p:cNvPr>
          <p:cNvSpPr>
            <a:spLocks noGrp="1"/>
          </p:cNvSpPr>
          <p:nvPr>
            <p:ph type="dt" sz="half" idx="14"/>
          </p:nvPr>
        </p:nvSpPr>
        <p:spPr/>
        <p:txBody>
          <a:bodyPr/>
          <a:lstStyle/>
          <a:p>
            <a:fld id="{A857CF44-A383-4FFE-9366-088A25F3F2DE}" type="datetime1">
              <a:rPr lang="de-DE" smtClean="0"/>
              <a:pPr/>
              <a:t>20.02.2021</a:t>
            </a:fld>
            <a:endParaRPr lang="de-DE" dirty="0"/>
          </a:p>
        </p:txBody>
      </p:sp>
      <p:sp>
        <p:nvSpPr>
          <p:cNvPr id="3" name="Slide Number Placeholder 2">
            <a:extLst>
              <a:ext uri="{FF2B5EF4-FFF2-40B4-BE49-F238E27FC236}">
                <a16:creationId xmlns:a16="http://schemas.microsoft.com/office/drawing/2014/main" id="{6C234518-5CF2-464D-A3E7-B9F0A1A34EA2}"/>
              </a:ext>
            </a:extLst>
          </p:cNvPr>
          <p:cNvSpPr>
            <a:spLocks noGrp="1"/>
          </p:cNvSpPr>
          <p:nvPr>
            <p:ph type="sldNum" sz="quarter" idx="15"/>
          </p:nvPr>
        </p:nvSpPr>
        <p:spPr/>
        <p:txBody>
          <a:bodyPr/>
          <a:lstStyle/>
          <a:p>
            <a:fld id="{0759437E-DD65-47AE-A718-65B9481C0A9E}" type="slidenum">
              <a:rPr lang="de-DE" smtClean="0"/>
              <a:pPr/>
              <a:t>42</a:t>
            </a:fld>
            <a:endParaRPr lang="de-DE" dirty="0"/>
          </a:p>
        </p:txBody>
      </p:sp>
      <p:sp>
        <p:nvSpPr>
          <p:cNvPr id="4" name="Footer Placeholder 3">
            <a:extLst>
              <a:ext uri="{FF2B5EF4-FFF2-40B4-BE49-F238E27FC236}">
                <a16:creationId xmlns:a16="http://schemas.microsoft.com/office/drawing/2014/main" id="{084D0FC8-1807-488D-AE2B-516FCA2EAB9C}"/>
              </a:ext>
            </a:extLst>
          </p:cNvPr>
          <p:cNvSpPr>
            <a:spLocks noGrp="1"/>
          </p:cNvSpPr>
          <p:nvPr>
            <p:ph type="ftr" sz="quarter" idx="16"/>
          </p:nvPr>
        </p:nvSpPr>
        <p:spPr/>
        <p:txBody>
          <a:bodyPr/>
          <a:lstStyle/>
          <a:p>
            <a:endParaRPr lang="de-DE" dirty="0"/>
          </a:p>
        </p:txBody>
      </p:sp>
      <p:pic>
        <p:nvPicPr>
          <p:cNvPr id="7" name="Content Placeholder 6">
            <a:extLst>
              <a:ext uri="{FF2B5EF4-FFF2-40B4-BE49-F238E27FC236}">
                <a16:creationId xmlns:a16="http://schemas.microsoft.com/office/drawing/2014/main" id="{360B7AE0-4628-4863-A81F-BF4F669D27F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90135" y="2061010"/>
            <a:ext cx="5284404" cy="3150318"/>
          </a:xfrm>
        </p:spPr>
      </p:pic>
      <p:sp>
        <p:nvSpPr>
          <p:cNvPr id="8" name="Rectangle 7">
            <a:extLst>
              <a:ext uri="{FF2B5EF4-FFF2-40B4-BE49-F238E27FC236}">
                <a16:creationId xmlns:a16="http://schemas.microsoft.com/office/drawing/2014/main" id="{30B8E59C-3D49-4EED-8D83-7ADE9D565E5A}"/>
              </a:ext>
            </a:extLst>
          </p:cNvPr>
          <p:cNvSpPr/>
          <p:nvPr/>
        </p:nvSpPr>
        <p:spPr>
          <a:xfrm>
            <a:off x="471897" y="890723"/>
            <a:ext cx="51092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Top 10 products</a:t>
            </a:r>
          </a:p>
        </p:txBody>
      </p:sp>
    </p:spTree>
    <p:extLst>
      <p:ext uri="{BB962C8B-B14F-4D97-AF65-F5344CB8AC3E}">
        <p14:creationId xmlns:p14="http://schemas.microsoft.com/office/powerpoint/2010/main" val="283560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E5BA-0D3A-49C3-A41F-75359D1135D5}"/>
              </a:ext>
            </a:extLst>
          </p:cNvPr>
          <p:cNvSpPr>
            <a:spLocks noGrp="1"/>
          </p:cNvSpPr>
          <p:nvPr>
            <p:ph type="title"/>
          </p:nvPr>
        </p:nvSpPr>
        <p:spPr>
          <a:xfrm>
            <a:off x="406399" y="462662"/>
            <a:ext cx="8599055" cy="1098284"/>
          </a:xfrm>
        </p:spPr>
        <p:txBody>
          <a:bodyPr>
            <a:normAutofit/>
          </a:bodyPr>
          <a:lstStyle/>
          <a:p>
            <a:r>
              <a:rPr lang="en-US" sz="3600" b="0" dirty="0"/>
              <a:t>Challenges</a:t>
            </a:r>
          </a:p>
        </p:txBody>
      </p:sp>
      <p:sp>
        <p:nvSpPr>
          <p:cNvPr id="3" name="Footer Placeholder 2">
            <a:extLst>
              <a:ext uri="{FF2B5EF4-FFF2-40B4-BE49-F238E27FC236}">
                <a16:creationId xmlns:a16="http://schemas.microsoft.com/office/drawing/2014/main" id="{EF5D6D5E-2CA1-4022-B72C-F4686A493798}"/>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71BDEE95-5742-4454-8309-0D0A45B321A3}"/>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4DB266EA-A2B9-4ED9-AD11-63C67769D859}"/>
              </a:ext>
            </a:extLst>
          </p:cNvPr>
          <p:cNvSpPr>
            <a:spLocks noGrp="1"/>
          </p:cNvSpPr>
          <p:nvPr>
            <p:ph type="sldNum" sz="quarter" idx="12"/>
          </p:nvPr>
        </p:nvSpPr>
        <p:spPr/>
        <p:txBody>
          <a:bodyPr/>
          <a:lstStyle/>
          <a:p>
            <a:fld id="{0759437E-DD65-47AE-A718-65B9481C0A9E}" type="slidenum">
              <a:rPr lang="de-DE" smtClean="0"/>
              <a:pPr/>
              <a:t>5</a:t>
            </a:fld>
            <a:endParaRPr lang="de-DE" dirty="0"/>
          </a:p>
        </p:txBody>
      </p:sp>
      <p:sp>
        <p:nvSpPr>
          <p:cNvPr id="8" name="TextBox 7">
            <a:extLst>
              <a:ext uri="{FF2B5EF4-FFF2-40B4-BE49-F238E27FC236}">
                <a16:creationId xmlns:a16="http://schemas.microsoft.com/office/drawing/2014/main" id="{1278A777-1A3C-47D0-8FFD-5B6919F92996}"/>
              </a:ext>
            </a:extLst>
          </p:cNvPr>
          <p:cNvSpPr txBox="1"/>
          <p:nvPr/>
        </p:nvSpPr>
        <p:spPr>
          <a:xfrm>
            <a:off x="634605" y="2035056"/>
            <a:ext cx="6486632" cy="2308324"/>
          </a:xfrm>
          <a:prstGeom prst="rect">
            <a:avLst/>
          </a:prstGeom>
          <a:noFill/>
        </p:spPr>
        <p:txBody>
          <a:bodyPr wrap="square">
            <a:spAutoFit/>
          </a:bodyPr>
          <a:lstStyle/>
          <a:p>
            <a:endParaRPr lang="en-US" dirty="0">
              <a:solidFill>
                <a:srgbClr val="003865"/>
              </a:solidFill>
            </a:endParaRPr>
          </a:p>
          <a:p>
            <a:pPr marL="285750" indent="-285750">
              <a:buFont typeface="Arial" panose="020B0604020202020204" pitchFamily="34" charset="0"/>
              <a:buChar char="•"/>
            </a:pPr>
            <a:r>
              <a:rPr lang="en-US" dirty="0">
                <a:solidFill>
                  <a:srgbClr val="003865"/>
                </a:solidFill>
              </a:rPr>
              <a:t>How to compare different articles in order to find semantically similar ones?</a:t>
            </a:r>
          </a:p>
          <a:p>
            <a:pPr marL="285750" indent="-285750">
              <a:buFont typeface="Arial" panose="020B0604020202020204" pitchFamily="34" charset="0"/>
              <a:buChar char="•"/>
            </a:pPr>
            <a:endParaRPr lang="en-US" dirty="0">
              <a:solidFill>
                <a:srgbClr val="003865"/>
              </a:solidFill>
            </a:endParaRPr>
          </a:p>
          <a:p>
            <a:pPr marL="285750" indent="-285750">
              <a:buFont typeface="Arial" panose="020B0604020202020204" pitchFamily="34" charset="0"/>
              <a:buChar char="•"/>
            </a:pPr>
            <a:r>
              <a:rPr lang="en-US" dirty="0">
                <a:solidFill>
                  <a:srgbClr val="003865"/>
                </a:solidFill>
              </a:rPr>
              <a:t>How to group articles to separate topics?</a:t>
            </a:r>
          </a:p>
          <a:p>
            <a:pPr marL="285750" indent="-285750">
              <a:buFont typeface="Arial" panose="020B0604020202020204" pitchFamily="34" charset="0"/>
              <a:buChar char="•"/>
            </a:pPr>
            <a:endParaRPr lang="en-US" dirty="0">
              <a:solidFill>
                <a:srgbClr val="003865"/>
              </a:solidFill>
            </a:endParaRPr>
          </a:p>
          <a:p>
            <a:pPr marL="285750" indent="-285750">
              <a:buFont typeface="Arial" panose="020B0604020202020204" pitchFamily="34" charset="0"/>
              <a:buChar char="•"/>
            </a:pPr>
            <a:r>
              <a:rPr lang="en-US" dirty="0">
                <a:solidFill>
                  <a:srgbClr val="003865"/>
                </a:solidFill>
              </a:rPr>
              <a:t>How to choose the most representative trend from grouped topics?</a:t>
            </a:r>
          </a:p>
        </p:txBody>
      </p:sp>
    </p:spTree>
    <p:extLst>
      <p:ext uri="{BB962C8B-B14F-4D97-AF65-F5344CB8AC3E}">
        <p14:creationId xmlns:p14="http://schemas.microsoft.com/office/powerpoint/2010/main" val="107954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8F70-2903-43F4-891E-64C3CD6EF576}"/>
              </a:ext>
            </a:extLst>
          </p:cNvPr>
          <p:cNvSpPr>
            <a:spLocks noGrp="1"/>
          </p:cNvSpPr>
          <p:nvPr>
            <p:ph type="title"/>
          </p:nvPr>
        </p:nvSpPr>
        <p:spPr>
          <a:xfrm>
            <a:off x="628650" y="715833"/>
            <a:ext cx="7886700" cy="596674"/>
          </a:xfrm>
        </p:spPr>
        <p:txBody>
          <a:bodyPr>
            <a:normAutofit fontScale="90000"/>
          </a:bodyPr>
          <a:lstStyle/>
          <a:p>
            <a:r>
              <a:rPr lang="en-US" b="0" dirty="0"/>
              <a:t>Methodology</a:t>
            </a:r>
          </a:p>
        </p:txBody>
      </p:sp>
      <p:sp>
        <p:nvSpPr>
          <p:cNvPr id="3" name="Footer Placeholder 2">
            <a:extLst>
              <a:ext uri="{FF2B5EF4-FFF2-40B4-BE49-F238E27FC236}">
                <a16:creationId xmlns:a16="http://schemas.microsoft.com/office/drawing/2014/main" id="{CA1E7139-D7C9-4D34-A9C3-632B5E879AD6}"/>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D7DC6748-39E8-4F4A-9794-161285B72E34}"/>
              </a:ext>
            </a:extLst>
          </p:cNvPr>
          <p:cNvSpPr>
            <a:spLocks noGrp="1"/>
          </p:cNvSpPr>
          <p:nvPr>
            <p:ph type="dt" sz="half" idx="11"/>
          </p:nvPr>
        </p:nvSpPr>
        <p:spPr/>
        <p:txBody>
          <a:bodyPr/>
          <a:lstStyle/>
          <a:p>
            <a:fld id="{999ECA2A-29A5-4A61-9B2A-1FC4878172CE}" type="datetime1">
              <a:rPr lang="de-DE" smtClean="0"/>
              <a:pPr/>
              <a:t>20.02.2021</a:t>
            </a:fld>
            <a:endParaRPr lang="de-DE" dirty="0"/>
          </a:p>
        </p:txBody>
      </p:sp>
      <p:sp>
        <p:nvSpPr>
          <p:cNvPr id="5" name="Slide Number Placeholder 4">
            <a:extLst>
              <a:ext uri="{FF2B5EF4-FFF2-40B4-BE49-F238E27FC236}">
                <a16:creationId xmlns:a16="http://schemas.microsoft.com/office/drawing/2014/main" id="{126A4E8A-C171-4306-9E57-3BEA2D72D848}"/>
              </a:ext>
            </a:extLst>
          </p:cNvPr>
          <p:cNvSpPr>
            <a:spLocks noGrp="1"/>
          </p:cNvSpPr>
          <p:nvPr>
            <p:ph type="sldNum" sz="quarter" idx="12"/>
          </p:nvPr>
        </p:nvSpPr>
        <p:spPr/>
        <p:txBody>
          <a:bodyPr/>
          <a:lstStyle/>
          <a:p>
            <a:fld id="{0759437E-DD65-47AE-A718-65B9481C0A9E}" type="slidenum">
              <a:rPr lang="de-DE" smtClean="0"/>
              <a:pPr/>
              <a:t>6</a:t>
            </a:fld>
            <a:endParaRPr lang="de-DE" dirty="0"/>
          </a:p>
        </p:txBody>
      </p:sp>
      <p:pic>
        <p:nvPicPr>
          <p:cNvPr id="17" name="Picture 16">
            <a:extLst>
              <a:ext uri="{FF2B5EF4-FFF2-40B4-BE49-F238E27FC236}">
                <a16:creationId xmlns:a16="http://schemas.microsoft.com/office/drawing/2014/main" id="{E3830F92-C576-466E-BA9F-1EFC11BDA0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0327" y="2424335"/>
            <a:ext cx="8082548" cy="2576110"/>
          </a:xfrm>
          <a:prstGeom prst="rect">
            <a:avLst/>
          </a:prstGeom>
        </p:spPr>
      </p:pic>
    </p:spTree>
    <p:extLst>
      <p:ext uri="{BB962C8B-B14F-4D97-AF65-F5344CB8AC3E}">
        <p14:creationId xmlns:p14="http://schemas.microsoft.com/office/powerpoint/2010/main" val="281244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A1E3-E886-4C5B-B634-89F03909D527}"/>
              </a:ext>
            </a:extLst>
          </p:cNvPr>
          <p:cNvSpPr>
            <a:spLocks noGrp="1"/>
          </p:cNvSpPr>
          <p:nvPr>
            <p:ph type="title"/>
          </p:nvPr>
        </p:nvSpPr>
        <p:spPr>
          <a:xfrm>
            <a:off x="675860" y="1315475"/>
            <a:ext cx="7507287" cy="596674"/>
          </a:xfrm>
        </p:spPr>
        <p:txBody>
          <a:bodyPr>
            <a:normAutofit/>
          </a:bodyPr>
          <a:lstStyle/>
          <a:p>
            <a:r>
              <a:rPr lang="en-US" sz="3200" b="0" dirty="0"/>
              <a:t>Database: exploration</a:t>
            </a:r>
          </a:p>
        </p:txBody>
      </p:sp>
      <p:sp>
        <p:nvSpPr>
          <p:cNvPr id="3" name="Footer Placeholder 2">
            <a:extLst>
              <a:ext uri="{FF2B5EF4-FFF2-40B4-BE49-F238E27FC236}">
                <a16:creationId xmlns:a16="http://schemas.microsoft.com/office/drawing/2014/main" id="{54868D9D-0992-40DD-99A9-18C9AB0C1178}"/>
              </a:ext>
            </a:extLst>
          </p:cNvPr>
          <p:cNvSpPr>
            <a:spLocks noGrp="1"/>
          </p:cNvSpPr>
          <p:nvPr>
            <p:ph type="ftr" sz="quarter" idx="10"/>
          </p:nvPr>
        </p:nvSpPr>
        <p:spPr/>
        <p:txBody>
          <a:bodyPr/>
          <a:lstStyle/>
          <a:p>
            <a:endParaRPr lang="de-DE" dirty="0"/>
          </a:p>
        </p:txBody>
      </p:sp>
      <p:sp>
        <p:nvSpPr>
          <p:cNvPr id="4" name="Date Placeholder 3">
            <a:extLst>
              <a:ext uri="{FF2B5EF4-FFF2-40B4-BE49-F238E27FC236}">
                <a16:creationId xmlns:a16="http://schemas.microsoft.com/office/drawing/2014/main" id="{94876516-2C76-4037-8747-DB58A8B3E559}"/>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38DBBB46-EFA8-4F23-8DA6-381C48C6B3CD}"/>
              </a:ext>
            </a:extLst>
          </p:cNvPr>
          <p:cNvSpPr>
            <a:spLocks noGrp="1"/>
          </p:cNvSpPr>
          <p:nvPr>
            <p:ph type="sldNum" sz="quarter" idx="12"/>
          </p:nvPr>
        </p:nvSpPr>
        <p:spPr/>
        <p:txBody>
          <a:bodyPr/>
          <a:lstStyle/>
          <a:p>
            <a:fld id="{0759437E-DD65-47AE-A718-65B9481C0A9E}" type="slidenum">
              <a:rPr lang="de-DE" smtClean="0"/>
              <a:pPr/>
              <a:t>7</a:t>
            </a:fld>
            <a:endParaRPr lang="de-DE" dirty="0"/>
          </a:p>
        </p:txBody>
      </p:sp>
      <p:sp>
        <p:nvSpPr>
          <p:cNvPr id="18" name="TextBox 17">
            <a:extLst>
              <a:ext uri="{FF2B5EF4-FFF2-40B4-BE49-F238E27FC236}">
                <a16:creationId xmlns:a16="http://schemas.microsoft.com/office/drawing/2014/main" id="{F5840BA3-AC15-43ED-A18B-0D78D8030586}"/>
              </a:ext>
            </a:extLst>
          </p:cNvPr>
          <p:cNvSpPr txBox="1"/>
          <p:nvPr/>
        </p:nvSpPr>
        <p:spPr>
          <a:xfrm>
            <a:off x="296448" y="1949962"/>
            <a:ext cx="8053225" cy="1200329"/>
          </a:xfrm>
          <a:prstGeom prst="rect">
            <a:avLst/>
          </a:prstGeom>
          <a:noFill/>
        </p:spPr>
        <p:txBody>
          <a:bodyPr wrap="square">
            <a:spAutoFit/>
          </a:bodyPr>
          <a:lstStyle/>
          <a:p>
            <a:pPr lvl="1"/>
            <a:r>
              <a:rPr lang="en-US" dirty="0">
                <a:solidFill>
                  <a:srgbClr val="003865"/>
                </a:solidFill>
              </a:rPr>
              <a:t>News articles from various online news publications are stored in ROKIN database (6+ million articles).</a:t>
            </a:r>
          </a:p>
          <a:p>
            <a:pPr lvl="1"/>
            <a:endParaRPr lang="en-US" dirty="0">
              <a:solidFill>
                <a:srgbClr val="003865"/>
              </a:solidFill>
            </a:endParaRPr>
          </a:p>
          <a:p>
            <a:pPr lvl="1"/>
            <a:r>
              <a:rPr lang="en-US" dirty="0">
                <a:solidFill>
                  <a:srgbClr val="003865"/>
                </a:solidFill>
              </a:rPr>
              <a:t>Filtered to a subset of total sample size of 5874 articles from 2019.</a:t>
            </a:r>
          </a:p>
        </p:txBody>
      </p:sp>
      <p:graphicFrame>
        <p:nvGraphicFramePr>
          <p:cNvPr id="20" name="Table 20">
            <a:extLst>
              <a:ext uri="{FF2B5EF4-FFF2-40B4-BE49-F238E27FC236}">
                <a16:creationId xmlns:a16="http://schemas.microsoft.com/office/drawing/2014/main" id="{DD98761A-CCDF-40D7-BACD-CB563021E0C5}"/>
              </a:ext>
            </a:extLst>
          </p:cNvPr>
          <p:cNvGraphicFramePr>
            <a:graphicFrameLocks noGrp="1"/>
          </p:cNvGraphicFramePr>
          <p:nvPr>
            <p:extLst>
              <p:ext uri="{D42A27DB-BD31-4B8C-83A1-F6EECF244321}">
                <p14:modId xmlns:p14="http://schemas.microsoft.com/office/powerpoint/2010/main" val="2226786018"/>
              </p:ext>
            </p:extLst>
          </p:nvPr>
        </p:nvGraphicFramePr>
        <p:xfrm>
          <a:off x="2363302" y="3849612"/>
          <a:ext cx="3948043" cy="2377591"/>
        </p:xfrm>
        <a:graphic>
          <a:graphicData uri="http://schemas.openxmlformats.org/drawingml/2006/table">
            <a:tbl>
              <a:tblPr firstRow="1" bandRow="1">
                <a:tableStyleId>{2D5ABB26-0587-4C30-8999-92F81FD0307C}</a:tableStyleId>
              </a:tblPr>
              <a:tblGrid>
                <a:gridCol w="2196575">
                  <a:extLst>
                    <a:ext uri="{9D8B030D-6E8A-4147-A177-3AD203B41FA5}">
                      <a16:colId xmlns:a16="http://schemas.microsoft.com/office/drawing/2014/main" val="451736152"/>
                    </a:ext>
                  </a:extLst>
                </a:gridCol>
                <a:gridCol w="1751468">
                  <a:extLst>
                    <a:ext uri="{9D8B030D-6E8A-4147-A177-3AD203B41FA5}">
                      <a16:colId xmlns:a16="http://schemas.microsoft.com/office/drawing/2014/main" val="3641193441"/>
                    </a:ext>
                  </a:extLst>
                </a:gridCol>
              </a:tblGrid>
              <a:tr h="478310">
                <a:tc>
                  <a:txBody>
                    <a:bodyPr/>
                    <a:lstStyle/>
                    <a:p>
                      <a:r>
                        <a:rPr lang="en-US" sz="1000" dirty="0" err="1"/>
                        <a:t>MicroLED</a:t>
                      </a:r>
                      <a:r>
                        <a:rPr lang="en-US" sz="1000" dirty="0"/>
                        <a:t> display optimizes AR viewing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2020-04-01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2418479"/>
                  </a:ext>
                </a:extLst>
              </a:tr>
              <a:tr h="556821">
                <a:tc>
                  <a:txBody>
                    <a:bodyPr/>
                    <a:lstStyle/>
                    <a:p>
                      <a:r>
                        <a:rPr lang="en-US" sz="1000" dirty="0"/>
                        <a:t>Why language technology can’t handle Game of Thrones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2019-04-18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4230944"/>
                  </a:ext>
                </a:extLst>
              </a:tr>
              <a:tr h="671230">
                <a:tc>
                  <a:txBody>
                    <a:bodyPr/>
                    <a:lstStyle/>
                    <a:p>
                      <a:r>
                        <a:rPr lang="en-US" sz="1000" dirty="0"/>
                        <a:t>Material Chemists Demonstrate Potential to Produce Sustainable Fabrics from Fungi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2020-06-08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081642"/>
                  </a:ext>
                </a:extLst>
              </a:tr>
              <a:tr h="671230">
                <a:tc>
                  <a:txBody>
                    <a:bodyPr/>
                    <a:lstStyle/>
                    <a:p>
                      <a:r>
                        <a:rPr lang="en-US" sz="1000" dirty="0"/>
                        <a:t>3D Hubs opens $1000 3D Printing Student Grant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a:t>2019-03-01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3865"/>
                      </a:solidFill>
                      <a:prstDash val="solid"/>
                      <a:round/>
                      <a:headEnd type="none" w="med" len="med"/>
                      <a:tailEnd type="none" w="med" len="med"/>
                    </a:lnT>
                    <a:lnB w="12700" cap="flat" cmpd="sng" algn="ctr">
                      <a:solidFill>
                        <a:srgbClr val="00386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132836"/>
                  </a:ext>
                </a:extLst>
              </a:tr>
            </a:tbl>
          </a:graphicData>
        </a:graphic>
      </p:graphicFrame>
      <p:graphicFrame>
        <p:nvGraphicFramePr>
          <p:cNvPr id="21" name="Table 21">
            <a:extLst>
              <a:ext uri="{FF2B5EF4-FFF2-40B4-BE49-F238E27FC236}">
                <a16:creationId xmlns:a16="http://schemas.microsoft.com/office/drawing/2014/main" id="{23E1CBEB-6096-4AAB-A924-F6356D2637B8}"/>
              </a:ext>
            </a:extLst>
          </p:cNvPr>
          <p:cNvGraphicFramePr>
            <a:graphicFrameLocks noGrp="1"/>
          </p:cNvGraphicFramePr>
          <p:nvPr>
            <p:extLst>
              <p:ext uri="{D42A27DB-BD31-4B8C-83A1-F6EECF244321}">
                <p14:modId xmlns:p14="http://schemas.microsoft.com/office/powerpoint/2010/main" val="3422514337"/>
              </p:ext>
            </p:extLst>
          </p:nvPr>
        </p:nvGraphicFramePr>
        <p:xfrm>
          <a:off x="2363303" y="3488633"/>
          <a:ext cx="3948044" cy="367145"/>
        </p:xfrm>
        <a:graphic>
          <a:graphicData uri="http://schemas.openxmlformats.org/drawingml/2006/table">
            <a:tbl>
              <a:tblPr firstRow="1" bandRow="1">
                <a:tableStyleId>{2D5ABB26-0587-4C30-8999-92F81FD0307C}</a:tableStyleId>
              </a:tblPr>
              <a:tblGrid>
                <a:gridCol w="2628132">
                  <a:extLst>
                    <a:ext uri="{9D8B030D-6E8A-4147-A177-3AD203B41FA5}">
                      <a16:colId xmlns:a16="http://schemas.microsoft.com/office/drawing/2014/main" val="3736065050"/>
                    </a:ext>
                  </a:extLst>
                </a:gridCol>
                <a:gridCol w="1319912">
                  <a:extLst>
                    <a:ext uri="{9D8B030D-6E8A-4147-A177-3AD203B41FA5}">
                      <a16:colId xmlns:a16="http://schemas.microsoft.com/office/drawing/2014/main" val="2809819085"/>
                    </a:ext>
                  </a:extLst>
                </a:gridCol>
              </a:tblGrid>
              <a:tr h="367145">
                <a:tc>
                  <a:txBody>
                    <a:bodyPr/>
                    <a:lstStyle/>
                    <a:p>
                      <a:pPr algn="ctr"/>
                      <a:r>
                        <a:rPr lang="en-US" sz="1100" b="1" dirty="0">
                          <a:solidFill>
                            <a:schemeClr val="bg1"/>
                          </a:solidFill>
                        </a:rPr>
                        <a:t>TITLE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100" b="1" dirty="0">
                          <a:solidFill>
                            <a:schemeClr val="bg1"/>
                          </a:solidFill>
                        </a:rPr>
                        <a:t>DATE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02975004"/>
                  </a:ext>
                </a:extLst>
              </a:tr>
            </a:tbl>
          </a:graphicData>
        </a:graphic>
      </p:graphicFrame>
      <p:graphicFrame>
        <p:nvGraphicFramePr>
          <p:cNvPr id="22" name="Diagram 21">
            <a:extLst>
              <a:ext uri="{FF2B5EF4-FFF2-40B4-BE49-F238E27FC236}">
                <a16:creationId xmlns:a16="http://schemas.microsoft.com/office/drawing/2014/main" id="{6EDF3166-658E-4415-8ACB-08D8A4193046}"/>
              </a:ext>
            </a:extLst>
          </p:cNvPr>
          <p:cNvGraphicFramePr/>
          <p:nvPr>
            <p:extLst>
              <p:ext uri="{D42A27DB-BD31-4B8C-83A1-F6EECF244321}">
                <p14:modId xmlns:p14="http://schemas.microsoft.com/office/powerpoint/2010/main" val="4111393586"/>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130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2D03CE-B228-4B7F-A3E3-45E52C0598E3}"/>
              </a:ext>
            </a:extLst>
          </p:cNvPr>
          <p:cNvSpPr>
            <a:spLocks noGrp="1"/>
          </p:cNvSpPr>
          <p:nvPr>
            <p:ph type="dt" sz="half" idx="14"/>
          </p:nvPr>
        </p:nvSpPr>
        <p:spPr/>
        <p:txBody>
          <a:bodyPr/>
          <a:lstStyle/>
          <a:p>
            <a:fld id="{44643B27-0F35-4AC5-A9AD-B13FDAF53AE8}" type="datetime1">
              <a:rPr lang="de-DE" smtClean="0"/>
              <a:pPr/>
              <a:t>24.02.2021</a:t>
            </a:fld>
            <a:endParaRPr lang="de-DE" dirty="0"/>
          </a:p>
        </p:txBody>
      </p:sp>
      <p:sp>
        <p:nvSpPr>
          <p:cNvPr id="4" name="Slide Number Placeholder 3">
            <a:extLst>
              <a:ext uri="{FF2B5EF4-FFF2-40B4-BE49-F238E27FC236}">
                <a16:creationId xmlns:a16="http://schemas.microsoft.com/office/drawing/2014/main" id="{EE78A286-4B4E-45DA-B7F5-F441CDD01E2F}"/>
              </a:ext>
            </a:extLst>
          </p:cNvPr>
          <p:cNvSpPr>
            <a:spLocks noGrp="1"/>
          </p:cNvSpPr>
          <p:nvPr>
            <p:ph type="sldNum" sz="quarter" idx="15"/>
          </p:nvPr>
        </p:nvSpPr>
        <p:spPr/>
        <p:txBody>
          <a:bodyPr/>
          <a:lstStyle/>
          <a:p>
            <a:fld id="{0759437E-DD65-47AE-A718-65B9481C0A9E}" type="slidenum">
              <a:rPr lang="de-DE" smtClean="0"/>
              <a:pPr/>
              <a:t>8</a:t>
            </a:fld>
            <a:endParaRPr lang="de-DE" dirty="0"/>
          </a:p>
        </p:txBody>
      </p:sp>
      <p:sp>
        <p:nvSpPr>
          <p:cNvPr id="5" name="Footer Placeholder 4">
            <a:extLst>
              <a:ext uri="{FF2B5EF4-FFF2-40B4-BE49-F238E27FC236}">
                <a16:creationId xmlns:a16="http://schemas.microsoft.com/office/drawing/2014/main" id="{5DF91797-093D-487C-8F3D-D0DDA60B7F99}"/>
              </a:ext>
            </a:extLst>
          </p:cNvPr>
          <p:cNvSpPr>
            <a:spLocks noGrp="1"/>
          </p:cNvSpPr>
          <p:nvPr>
            <p:ph type="ftr" sz="quarter" idx="16"/>
          </p:nvPr>
        </p:nvSpPr>
        <p:spPr/>
        <p:txBody>
          <a:bodyPr/>
          <a:lstStyle/>
          <a:p>
            <a:endParaRPr lang="de-DE" dirty="0"/>
          </a:p>
        </p:txBody>
      </p:sp>
      <p:sp>
        <p:nvSpPr>
          <p:cNvPr id="6" name="Title 1">
            <a:extLst>
              <a:ext uri="{FF2B5EF4-FFF2-40B4-BE49-F238E27FC236}">
                <a16:creationId xmlns:a16="http://schemas.microsoft.com/office/drawing/2014/main" id="{3664BC11-683D-48F0-81EE-322979F2838D}"/>
              </a:ext>
            </a:extLst>
          </p:cNvPr>
          <p:cNvSpPr txBox="1">
            <a:spLocks/>
          </p:cNvSpPr>
          <p:nvPr/>
        </p:nvSpPr>
        <p:spPr>
          <a:xfrm>
            <a:off x="675860" y="1315475"/>
            <a:ext cx="7507287" cy="596674"/>
          </a:xfrm>
          <a:prstGeom prst="rect">
            <a:avLst/>
          </a:prstGeom>
        </p:spPr>
        <p:txBody>
          <a:bodyPr>
            <a:normAutofit/>
          </a:bodyPr>
          <a:lstStyle>
            <a:lvl1pPr algn="ctr" defTabSz="914400" rtl="0" eaLnBrk="1" latinLnBrk="0" hangingPunct="1">
              <a:spcBef>
                <a:spcPct val="0"/>
              </a:spcBef>
              <a:buNone/>
              <a:defRPr sz="4000" kern="1200">
                <a:solidFill>
                  <a:schemeClr val="tx2">
                    <a:lumMod val="75000"/>
                  </a:schemeClr>
                </a:solidFill>
                <a:latin typeface="+mj-lt"/>
                <a:ea typeface="+mj-ea"/>
                <a:cs typeface="+mj-cs"/>
              </a:defRPr>
            </a:lvl1pPr>
          </a:lstStyle>
          <a:p>
            <a:r>
              <a:rPr lang="en-US" sz="3200" dirty="0"/>
              <a:t>Database: statistics</a:t>
            </a:r>
          </a:p>
        </p:txBody>
      </p:sp>
      <p:pic>
        <p:nvPicPr>
          <p:cNvPr id="12" name="Picture 11">
            <a:extLst>
              <a:ext uri="{FF2B5EF4-FFF2-40B4-BE49-F238E27FC236}">
                <a16:creationId xmlns:a16="http://schemas.microsoft.com/office/drawing/2014/main" id="{BAFD4241-5697-48CC-8260-5CD045EAD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60" y="2570323"/>
            <a:ext cx="3670873" cy="2578148"/>
          </a:xfrm>
          <a:prstGeom prst="rect">
            <a:avLst/>
          </a:prstGeom>
        </p:spPr>
      </p:pic>
      <p:pic>
        <p:nvPicPr>
          <p:cNvPr id="14" name="Picture 13">
            <a:extLst>
              <a:ext uri="{FF2B5EF4-FFF2-40B4-BE49-F238E27FC236}">
                <a16:creationId xmlns:a16="http://schemas.microsoft.com/office/drawing/2014/main" id="{2FDE58E7-52E3-492D-BF31-C11187EAE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7269" y="2570322"/>
            <a:ext cx="3868997" cy="2578149"/>
          </a:xfrm>
          <a:prstGeom prst="rect">
            <a:avLst/>
          </a:prstGeom>
        </p:spPr>
      </p:pic>
      <p:sp>
        <p:nvSpPr>
          <p:cNvPr id="16" name="TextBox 15">
            <a:extLst>
              <a:ext uri="{FF2B5EF4-FFF2-40B4-BE49-F238E27FC236}">
                <a16:creationId xmlns:a16="http://schemas.microsoft.com/office/drawing/2014/main" id="{43F9BB49-C415-45E7-A7D2-F0C24910CC9B}"/>
              </a:ext>
            </a:extLst>
          </p:cNvPr>
          <p:cNvSpPr txBox="1"/>
          <p:nvPr/>
        </p:nvSpPr>
        <p:spPr>
          <a:xfrm>
            <a:off x="963353" y="5327081"/>
            <a:ext cx="3383380" cy="261610"/>
          </a:xfrm>
          <a:prstGeom prst="rect">
            <a:avLst/>
          </a:prstGeom>
          <a:noFill/>
        </p:spPr>
        <p:txBody>
          <a:bodyPr wrap="square">
            <a:spAutoFit/>
          </a:bodyPr>
          <a:lstStyle/>
          <a:p>
            <a:r>
              <a:rPr lang="en-US" sz="1100" dirty="0">
                <a:solidFill>
                  <a:srgbClr val="003865"/>
                </a:solidFill>
              </a:rPr>
              <a:t>Amount of articles produces through out the year</a:t>
            </a:r>
            <a:endParaRPr lang="en-US" sz="1100" dirty="0"/>
          </a:p>
        </p:txBody>
      </p:sp>
      <p:sp>
        <p:nvSpPr>
          <p:cNvPr id="17" name="TextBox 16">
            <a:extLst>
              <a:ext uri="{FF2B5EF4-FFF2-40B4-BE49-F238E27FC236}">
                <a16:creationId xmlns:a16="http://schemas.microsoft.com/office/drawing/2014/main" id="{DF856DD4-F312-4C1D-863A-46728FFFEB77}"/>
              </a:ext>
            </a:extLst>
          </p:cNvPr>
          <p:cNvSpPr txBox="1"/>
          <p:nvPr/>
        </p:nvSpPr>
        <p:spPr>
          <a:xfrm>
            <a:off x="5488180" y="5411720"/>
            <a:ext cx="2999837" cy="261610"/>
          </a:xfrm>
          <a:prstGeom prst="rect">
            <a:avLst/>
          </a:prstGeom>
          <a:noFill/>
        </p:spPr>
        <p:txBody>
          <a:bodyPr wrap="square">
            <a:spAutoFit/>
          </a:bodyPr>
          <a:lstStyle/>
          <a:p>
            <a:r>
              <a:rPr lang="en-US" sz="1100" dirty="0">
                <a:solidFill>
                  <a:srgbClr val="003865"/>
                </a:solidFill>
              </a:rPr>
              <a:t>Distribution of word count of ‘title’ for articles</a:t>
            </a:r>
            <a:endParaRPr lang="en-US" sz="1100" dirty="0"/>
          </a:p>
        </p:txBody>
      </p:sp>
      <p:graphicFrame>
        <p:nvGraphicFramePr>
          <p:cNvPr id="18" name="Diagram 17">
            <a:extLst>
              <a:ext uri="{FF2B5EF4-FFF2-40B4-BE49-F238E27FC236}">
                <a16:creationId xmlns:a16="http://schemas.microsoft.com/office/drawing/2014/main" id="{908790FA-A547-4A40-832B-C0BB1B15F0E3}"/>
              </a:ext>
            </a:extLst>
          </p:cNvPr>
          <p:cNvGraphicFramePr/>
          <p:nvPr>
            <p:extLst>
              <p:ext uri="{D42A27DB-BD31-4B8C-83A1-F6EECF244321}">
                <p14:modId xmlns:p14="http://schemas.microsoft.com/office/powerpoint/2010/main" val="2397483828"/>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957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69A146-E273-4AA8-9D9F-514E6C9809A9}"/>
              </a:ext>
            </a:extLst>
          </p:cNvPr>
          <p:cNvSpPr>
            <a:spLocks noGrp="1"/>
          </p:cNvSpPr>
          <p:nvPr>
            <p:ph type="ftr" sz="quarter" idx="10"/>
          </p:nvPr>
        </p:nvSpPr>
        <p:spPr>
          <a:xfrm>
            <a:off x="371125" y="6616237"/>
            <a:ext cx="6502923" cy="377247"/>
          </a:xfrm>
        </p:spPr>
        <p:txBody>
          <a:bodyPr/>
          <a:lstStyle/>
          <a:p>
            <a:r>
              <a:rPr lang="en-US" sz="800" dirty="0"/>
              <a:t>1: Attention is all you need: Ashish Vaswani, Noam </a:t>
            </a:r>
            <a:r>
              <a:rPr lang="en-US" sz="800" dirty="0" err="1"/>
              <a:t>Shazeer</a:t>
            </a:r>
            <a:r>
              <a:rPr lang="en-US" sz="800" dirty="0"/>
              <a:t> et al. 2: BERT: Pre-training of Deep Bidirectional Transformers for Language Understanding by </a:t>
            </a:r>
            <a:r>
              <a:rPr lang="de-DE" sz="800" dirty="0"/>
              <a:t>Jacob Devlin et al. 3: Sentence-BERT: Sentence Embeddings using Siamese BERT-Networks by Nils Reimers et al.</a:t>
            </a:r>
          </a:p>
          <a:p>
            <a:endParaRPr lang="de-DE" dirty="0"/>
          </a:p>
        </p:txBody>
      </p:sp>
      <p:sp>
        <p:nvSpPr>
          <p:cNvPr id="4" name="Date Placeholder 3">
            <a:extLst>
              <a:ext uri="{FF2B5EF4-FFF2-40B4-BE49-F238E27FC236}">
                <a16:creationId xmlns:a16="http://schemas.microsoft.com/office/drawing/2014/main" id="{F56E7654-DF63-4645-B907-5568FCE63F5D}"/>
              </a:ext>
            </a:extLst>
          </p:cNvPr>
          <p:cNvSpPr>
            <a:spLocks noGrp="1"/>
          </p:cNvSpPr>
          <p:nvPr>
            <p:ph type="dt" sz="half" idx="11"/>
          </p:nvPr>
        </p:nvSpPr>
        <p:spPr/>
        <p:txBody>
          <a:bodyPr/>
          <a:lstStyle/>
          <a:p>
            <a:fld id="{999ECA2A-29A5-4A61-9B2A-1FC4878172CE}" type="datetime1">
              <a:rPr lang="de-DE" smtClean="0"/>
              <a:pPr/>
              <a:t>24.02.2021</a:t>
            </a:fld>
            <a:endParaRPr lang="de-DE" dirty="0"/>
          </a:p>
        </p:txBody>
      </p:sp>
      <p:sp>
        <p:nvSpPr>
          <p:cNvPr id="5" name="Slide Number Placeholder 4">
            <a:extLst>
              <a:ext uri="{FF2B5EF4-FFF2-40B4-BE49-F238E27FC236}">
                <a16:creationId xmlns:a16="http://schemas.microsoft.com/office/drawing/2014/main" id="{2612A3AF-0AB2-4D91-8F16-811E13591E8C}"/>
              </a:ext>
            </a:extLst>
          </p:cNvPr>
          <p:cNvSpPr>
            <a:spLocks noGrp="1"/>
          </p:cNvSpPr>
          <p:nvPr>
            <p:ph type="sldNum" sz="quarter" idx="12"/>
          </p:nvPr>
        </p:nvSpPr>
        <p:spPr/>
        <p:txBody>
          <a:bodyPr/>
          <a:lstStyle/>
          <a:p>
            <a:fld id="{0759437E-DD65-47AE-A718-65B9481C0A9E}" type="slidenum">
              <a:rPr lang="de-DE" smtClean="0"/>
              <a:pPr/>
              <a:t>9</a:t>
            </a:fld>
            <a:endParaRPr lang="de-DE" dirty="0"/>
          </a:p>
        </p:txBody>
      </p:sp>
      <p:sp>
        <p:nvSpPr>
          <p:cNvPr id="12" name="Title 1">
            <a:extLst>
              <a:ext uri="{FF2B5EF4-FFF2-40B4-BE49-F238E27FC236}">
                <a16:creationId xmlns:a16="http://schemas.microsoft.com/office/drawing/2014/main" id="{7A57E158-C4F6-47FD-B81A-1376E7EF9465}"/>
              </a:ext>
            </a:extLst>
          </p:cNvPr>
          <p:cNvSpPr>
            <a:spLocks noGrp="1"/>
          </p:cNvSpPr>
          <p:nvPr>
            <p:ph type="title"/>
          </p:nvPr>
        </p:nvSpPr>
        <p:spPr>
          <a:xfrm>
            <a:off x="534936" y="1294265"/>
            <a:ext cx="7886700" cy="596674"/>
          </a:xfrm>
        </p:spPr>
        <p:txBody>
          <a:bodyPr>
            <a:normAutofit/>
          </a:bodyPr>
          <a:lstStyle/>
          <a:p>
            <a:r>
              <a:rPr lang="en-US" sz="3200" b="0" dirty="0"/>
              <a:t>Feature extraction: model</a:t>
            </a:r>
          </a:p>
        </p:txBody>
      </p:sp>
      <p:sp>
        <p:nvSpPr>
          <p:cNvPr id="13" name="TextBox 12">
            <a:extLst>
              <a:ext uri="{FF2B5EF4-FFF2-40B4-BE49-F238E27FC236}">
                <a16:creationId xmlns:a16="http://schemas.microsoft.com/office/drawing/2014/main" id="{A639CA8E-436B-4123-AA09-555EFDB5C3A7}"/>
              </a:ext>
            </a:extLst>
          </p:cNvPr>
          <p:cNvSpPr txBox="1"/>
          <p:nvPr/>
        </p:nvSpPr>
        <p:spPr>
          <a:xfrm>
            <a:off x="562303" y="2000491"/>
            <a:ext cx="7859333" cy="923330"/>
          </a:xfrm>
          <a:prstGeom prst="rect">
            <a:avLst/>
          </a:prstGeom>
          <a:ln>
            <a:noFill/>
          </a:ln>
          <a:effectLst>
            <a:softEdge rad="12700"/>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3865"/>
                </a:solidFill>
              </a:rPr>
              <a:t>Model architecture: Transformer</a:t>
            </a:r>
            <a:r>
              <a:rPr lang="en-US" baseline="30000" dirty="0">
                <a:solidFill>
                  <a:srgbClr val="003865"/>
                </a:solidFill>
              </a:rPr>
              <a:t>1</a:t>
            </a:r>
            <a:r>
              <a:rPr lang="en-US" dirty="0">
                <a:solidFill>
                  <a:srgbClr val="003865"/>
                </a:solidFill>
              </a:rPr>
              <a:t> (attention based)</a:t>
            </a:r>
            <a:endParaRPr lang="en-US" baseline="30000" dirty="0">
              <a:solidFill>
                <a:srgbClr val="003865"/>
              </a:solidFill>
            </a:endParaRPr>
          </a:p>
          <a:p>
            <a:endParaRPr lang="en-US" dirty="0">
              <a:solidFill>
                <a:srgbClr val="003865"/>
              </a:solidFill>
            </a:endParaRPr>
          </a:p>
          <a:p>
            <a:r>
              <a:rPr lang="en-US" dirty="0">
                <a:solidFill>
                  <a:srgbClr val="003865"/>
                </a:solidFill>
              </a:rPr>
              <a:t>Model: BERT</a:t>
            </a:r>
            <a:r>
              <a:rPr lang="en-US" baseline="30000" dirty="0">
                <a:solidFill>
                  <a:srgbClr val="003865"/>
                </a:solidFill>
              </a:rPr>
              <a:t>2</a:t>
            </a:r>
            <a:r>
              <a:rPr lang="en-US" dirty="0">
                <a:solidFill>
                  <a:srgbClr val="003865"/>
                </a:solidFill>
              </a:rPr>
              <a:t> (Bidirectional Encoder Representations from Transformers)     </a:t>
            </a:r>
          </a:p>
        </p:txBody>
      </p:sp>
      <p:grpSp>
        <p:nvGrpSpPr>
          <p:cNvPr id="35" name="Group 34">
            <a:extLst>
              <a:ext uri="{FF2B5EF4-FFF2-40B4-BE49-F238E27FC236}">
                <a16:creationId xmlns:a16="http://schemas.microsoft.com/office/drawing/2014/main" id="{EDAE4FBF-5A85-4254-9676-BC66A480A70E}"/>
              </a:ext>
            </a:extLst>
          </p:cNvPr>
          <p:cNvGrpSpPr/>
          <p:nvPr/>
        </p:nvGrpSpPr>
        <p:grpSpPr>
          <a:xfrm>
            <a:off x="1282885" y="3771001"/>
            <a:ext cx="1539793" cy="1945648"/>
            <a:chOff x="1282885" y="3771001"/>
            <a:chExt cx="1539793" cy="1945648"/>
          </a:xfrm>
        </p:grpSpPr>
        <p:pic>
          <p:nvPicPr>
            <p:cNvPr id="21" name="Picture 20">
              <a:extLst>
                <a:ext uri="{FF2B5EF4-FFF2-40B4-BE49-F238E27FC236}">
                  <a16:creationId xmlns:a16="http://schemas.microsoft.com/office/drawing/2014/main" id="{8D8E032D-3742-4BC6-9CEB-7FD4E619F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885" y="3771001"/>
              <a:ext cx="1539793" cy="1612718"/>
            </a:xfrm>
            <a:prstGeom prst="rect">
              <a:avLst/>
            </a:prstGeom>
          </p:spPr>
        </p:pic>
        <p:sp>
          <p:nvSpPr>
            <p:cNvPr id="26" name="TextBox 25">
              <a:extLst>
                <a:ext uri="{FF2B5EF4-FFF2-40B4-BE49-F238E27FC236}">
                  <a16:creationId xmlns:a16="http://schemas.microsoft.com/office/drawing/2014/main" id="{2CDE3BD0-A03A-4E80-B7FE-CEF38A4247A6}"/>
                </a:ext>
              </a:extLst>
            </p:cNvPr>
            <p:cNvSpPr txBox="1"/>
            <p:nvPr/>
          </p:nvSpPr>
          <p:spPr>
            <a:xfrm>
              <a:off x="1495947" y="5455039"/>
              <a:ext cx="1113667" cy="261610"/>
            </a:xfrm>
            <a:prstGeom prst="rect">
              <a:avLst/>
            </a:prstGeom>
            <a:noFill/>
          </p:spPr>
          <p:txBody>
            <a:bodyPr wrap="square">
              <a:spAutoFit/>
            </a:bodyPr>
            <a:lstStyle/>
            <a:p>
              <a:r>
                <a:rPr lang="en-US" sz="1100" dirty="0">
                  <a:solidFill>
                    <a:srgbClr val="003865"/>
                  </a:solidFill>
                </a:rPr>
                <a:t>Cross-encoder</a:t>
              </a:r>
              <a:endParaRPr lang="en-US" sz="1100" dirty="0"/>
            </a:p>
          </p:txBody>
        </p:sp>
      </p:grpSp>
      <p:graphicFrame>
        <p:nvGraphicFramePr>
          <p:cNvPr id="27" name="Diagram 26">
            <a:extLst>
              <a:ext uri="{FF2B5EF4-FFF2-40B4-BE49-F238E27FC236}">
                <a16:creationId xmlns:a16="http://schemas.microsoft.com/office/drawing/2014/main" id="{D0270B21-AC10-49C8-9663-99FB07ABD977}"/>
              </a:ext>
            </a:extLst>
          </p:cNvPr>
          <p:cNvGraphicFramePr/>
          <p:nvPr>
            <p:extLst>
              <p:ext uri="{D42A27DB-BD31-4B8C-83A1-F6EECF244321}">
                <p14:modId xmlns:p14="http://schemas.microsoft.com/office/powerpoint/2010/main" val="4012040876"/>
              </p:ext>
            </p:extLst>
          </p:nvPr>
        </p:nvGraphicFramePr>
        <p:xfrm>
          <a:off x="1598120" y="456829"/>
          <a:ext cx="6296791" cy="10373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6" name="Group 35">
            <a:extLst>
              <a:ext uri="{FF2B5EF4-FFF2-40B4-BE49-F238E27FC236}">
                <a16:creationId xmlns:a16="http://schemas.microsoft.com/office/drawing/2014/main" id="{02B6EAF9-9C1F-43AD-AB29-F0C5CB255EFA}"/>
              </a:ext>
            </a:extLst>
          </p:cNvPr>
          <p:cNvGrpSpPr/>
          <p:nvPr/>
        </p:nvGrpSpPr>
        <p:grpSpPr>
          <a:xfrm>
            <a:off x="4887339" y="3627298"/>
            <a:ext cx="1695028" cy="2156171"/>
            <a:chOff x="4887339" y="3627298"/>
            <a:chExt cx="1695028" cy="2156171"/>
          </a:xfrm>
        </p:grpSpPr>
        <p:sp>
          <p:nvSpPr>
            <p:cNvPr id="25" name="TextBox 24">
              <a:extLst>
                <a:ext uri="{FF2B5EF4-FFF2-40B4-BE49-F238E27FC236}">
                  <a16:creationId xmlns:a16="http://schemas.microsoft.com/office/drawing/2014/main" id="{82A12E5E-2D76-4B4D-BA4E-FCEE86255E43}"/>
                </a:ext>
              </a:extLst>
            </p:cNvPr>
            <p:cNvSpPr txBox="1"/>
            <p:nvPr/>
          </p:nvSpPr>
          <p:spPr>
            <a:xfrm>
              <a:off x="5369793" y="5521859"/>
              <a:ext cx="1113667" cy="261610"/>
            </a:xfrm>
            <a:prstGeom prst="rect">
              <a:avLst/>
            </a:prstGeom>
            <a:noFill/>
          </p:spPr>
          <p:txBody>
            <a:bodyPr wrap="square">
              <a:spAutoFit/>
            </a:bodyPr>
            <a:lstStyle/>
            <a:p>
              <a:r>
                <a:rPr lang="en-US" sz="1100" dirty="0">
                  <a:solidFill>
                    <a:srgbClr val="003865"/>
                  </a:solidFill>
                </a:rPr>
                <a:t>Bi-encoder</a:t>
              </a:r>
              <a:endParaRPr lang="en-US" sz="1100" dirty="0"/>
            </a:p>
          </p:txBody>
        </p:sp>
        <p:pic>
          <p:nvPicPr>
            <p:cNvPr id="28" name="Picture 27">
              <a:extLst>
                <a:ext uri="{FF2B5EF4-FFF2-40B4-BE49-F238E27FC236}">
                  <a16:creationId xmlns:a16="http://schemas.microsoft.com/office/drawing/2014/main" id="{C2BF12A0-D433-46CD-B561-E2D0DD867B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7339" y="3627298"/>
              <a:ext cx="1695028" cy="1930088"/>
            </a:xfrm>
            <a:prstGeom prst="rect">
              <a:avLst/>
            </a:prstGeom>
          </p:spPr>
        </p:pic>
      </p:grpSp>
      <p:sp>
        <p:nvSpPr>
          <p:cNvPr id="30" name="TextBox 29">
            <a:extLst>
              <a:ext uri="{FF2B5EF4-FFF2-40B4-BE49-F238E27FC236}">
                <a16:creationId xmlns:a16="http://schemas.microsoft.com/office/drawing/2014/main" id="{8E59232F-80FE-46AC-A1A1-05EDD2F4CB66}"/>
              </a:ext>
            </a:extLst>
          </p:cNvPr>
          <p:cNvSpPr txBox="1"/>
          <p:nvPr/>
        </p:nvSpPr>
        <p:spPr>
          <a:xfrm>
            <a:off x="534935" y="5985594"/>
            <a:ext cx="6979047" cy="369332"/>
          </a:xfrm>
          <a:prstGeom prst="rect">
            <a:avLst/>
          </a:prstGeom>
          <a:noFill/>
        </p:spPr>
        <p:txBody>
          <a:bodyPr wrap="square">
            <a:spAutoFit/>
          </a:bodyPr>
          <a:lstStyle/>
          <a:p>
            <a:r>
              <a:rPr lang="en-US" dirty="0">
                <a:solidFill>
                  <a:srgbClr val="003865"/>
                </a:solidFill>
              </a:rPr>
              <a:t>Training: SBERT</a:t>
            </a:r>
            <a:r>
              <a:rPr lang="en-US" baseline="30000" dirty="0">
                <a:solidFill>
                  <a:srgbClr val="003865"/>
                </a:solidFill>
              </a:rPr>
              <a:t>3</a:t>
            </a:r>
            <a:r>
              <a:rPr lang="en-US" dirty="0">
                <a:solidFill>
                  <a:srgbClr val="003865"/>
                </a:solidFill>
              </a:rPr>
              <a:t> (Sentence BERT from UKP-Lab)</a:t>
            </a:r>
            <a:endParaRPr lang="en-US" dirty="0"/>
          </a:p>
        </p:txBody>
      </p:sp>
      <p:sp>
        <p:nvSpPr>
          <p:cNvPr id="31" name="TextBox 30">
            <a:extLst>
              <a:ext uri="{FF2B5EF4-FFF2-40B4-BE49-F238E27FC236}">
                <a16:creationId xmlns:a16="http://schemas.microsoft.com/office/drawing/2014/main" id="{8FB81EF8-F79B-46AC-A28B-087189A688B9}"/>
              </a:ext>
            </a:extLst>
          </p:cNvPr>
          <p:cNvSpPr txBox="1"/>
          <p:nvPr/>
        </p:nvSpPr>
        <p:spPr>
          <a:xfrm>
            <a:off x="2822678" y="4398714"/>
            <a:ext cx="1113667" cy="430887"/>
          </a:xfrm>
          <a:prstGeom prst="rect">
            <a:avLst/>
          </a:prstGeom>
          <a:noFill/>
        </p:spPr>
        <p:txBody>
          <a:bodyPr wrap="square">
            <a:spAutoFit/>
          </a:bodyPr>
          <a:lstStyle/>
          <a:p>
            <a:r>
              <a:rPr lang="en-US" sz="1100" dirty="0">
                <a:solidFill>
                  <a:srgbClr val="003865"/>
                </a:solidFill>
              </a:rPr>
              <a:t>+ accurate</a:t>
            </a:r>
          </a:p>
          <a:p>
            <a:r>
              <a:rPr lang="en-US" sz="1100" dirty="0">
                <a:solidFill>
                  <a:srgbClr val="003865"/>
                </a:solidFill>
              </a:rPr>
              <a:t>-  slower</a:t>
            </a:r>
            <a:endParaRPr lang="en-US" sz="1100" dirty="0"/>
          </a:p>
        </p:txBody>
      </p:sp>
      <p:sp>
        <p:nvSpPr>
          <p:cNvPr id="32" name="TextBox 31">
            <a:extLst>
              <a:ext uri="{FF2B5EF4-FFF2-40B4-BE49-F238E27FC236}">
                <a16:creationId xmlns:a16="http://schemas.microsoft.com/office/drawing/2014/main" id="{C98B9C96-E495-4973-AC8D-FFA0BF8133AA}"/>
              </a:ext>
            </a:extLst>
          </p:cNvPr>
          <p:cNvSpPr txBox="1"/>
          <p:nvPr/>
        </p:nvSpPr>
        <p:spPr>
          <a:xfrm>
            <a:off x="6781572" y="4422381"/>
            <a:ext cx="1479810" cy="769441"/>
          </a:xfrm>
          <a:prstGeom prst="rect">
            <a:avLst/>
          </a:prstGeom>
          <a:noFill/>
        </p:spPr>
        <p:txBody>
          <a:bodyPr wrap="square">
            <a:spAutoFit/>
          </a:bodyPr>
          <a:lstStyle/>
          <a:p>
            <a:r>
              <a:rPr lang="en-US" sz="1100" dirty="0">
                <a:solidFill>
                  <a:srgbClr val="003865"/>
                </a:solidFill>
              </a:rPr>
              <a:t>+ faster</a:t>
            </a:r>
          </a:p>
          <a:p>
            <a:r>
              <a:rPr lang="en-US" sz="1100" dirty="0">
                <a:solidFill>
                  <a:srgbClr val="003865"/>
                </a:solidFill>
              </a:rPr>
              <a:t>- require large     training data</a:t>
            </a:r>
          </a:p>
          <a:p>
            <a:endParaRPr lang="en-US" sz="1100" dirty="0"/>
          </a:p>
        </p:txBody>
      </p:sp>
      <p:sp>
        <p:nvSpPr>
          <p:cNvPr id="34" name="TextBox 33">
            <a:extLst>
              <a:ext uri="{FF2B5EF4-FFF2-40B4-BE49-F238E27FC236}">
                <a16:creationId xmlns:a16="http://schemas.microsoft.com/office/drawing/2014/main" id="{987AF790-E375-4C2E-8128-E74DB438F5E7}"/>
              </a:ext>
            </a:extLst>
          </p:cNvPr>
          <p:cNvSpPr txBox="1"/>
          <p:nvPr/>
        </p:nvSpPr>
        <p:spPr>
          <a:xfrm>
            <a:off x="944163" y="3100732"/>
            <a:ext cx="6577314" cy="369332"/>
          </a:xfrm>
          <a:prstGeom prst="rect">
            <a:avLst/>
          </a:prstGeom>
          <a:noFill/>
        </p:spPr>
        <p:txBody>
          <a:bodyPr wrap="square">
            <a:spAutoFit/>
          </a:bodyPr>
          <a:lstStyle/>
          <a:p>
            <a:r>
              <a:rPr lang="en-US" dirty="0">
                <a:solidFill>
                  <a:srgbClr val="003865"/>
                </a:solidFill>
              </a:rPr>
              <a:t>Model capable of differentiating Semantic similarity</a:t>
            </a:r>
          </a:p>
        </p:txBody>
      </p:sp>
    </p:spTree>
    <p:extLst>
      <p:ext uri="{BB962C8B-B14F-4D97-AF65-F5344CB8AC3E}">
        <p14:creationId xmlns:p14="http://schemas.microsoft.com/office/powerpoint/2010/main" val="41145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animEffect transition="in" filter="fade">
                                      <p:cBhvr>
                                        <p:cTn id="17" dur="500"/>
                                        <p:tgtEl>
                                          <p:spTgt spid="3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theme/theme1.xml><?xml version="1.0" encoding="utf-8"?>
<a:theme xmlns:a="http://schemas.openxmlformats.org/drawingml/2006/main" name="Titelfolienmaster">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haltsseit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U">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1548A3-55E8-4B09-B6C3-7FC226C005E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16781</TotalTime>
  <Words>5254</Words>
  <Application>Microsoft Office PowerPoint</Application>
  <PresentationFormat>On-screen Show (4:3)</PresentationFormat>
  <Paragraphs>650</Paragraphs>
  <Slides>42</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-apple-system</vt:lpstr>
      <vt:lpstr>Arial</vt:lpstr>
      <vt:lpstr>Arial</vt:lpstr>
      <vt:lpstr>Calibri</vt:lpstr>
      <vt:lpstr>Cambria Math</vt:lpstr>
      <vt:lpstr>charter</vt:lpstr>
      <vt:lpstr>Lato</vt:lpstr>
      <vt:lpstr>Open Sans</vt:lpstr>
      <vt:lpstr>SFMono-Regular</vt:lpstr>
      <vt:lpstr>Titelfolienmaster</vt:lpstr>
      <vt:lpstr>Inhaltsseite</vt:lpstr>
      <vt:lpstr>Technology Trend Detection using Natural Language Processing</vt:lpstr>
      <vt:lpstr>Outline</vt:lpstr>
      <vt:lpstr>Motivation</vt:lpstr>
      <vt:lpstr>PowerPoint Presentation</vt:lpstr>
      <vt:lpstr>Challenges</vt:lpstr>
      <vt:lpstr>Methodology</vt:lpstr>
      <vt:lpstr>Database: exploration</vt:lpstr>
      <vt:lpstr>PowerPoint Presentation</vt:lpstr>
      <vt:lpstr>Feature extraction: model</vt:lpstr>
      <vt:lpstr>Feature extraction: Fine tuning</vt:lpstr>
      <vt:lpstr>Feature engineering</vt:lpstr>
      <vt:lpstr>Clustering</vt:lpstr>
      <vt:lpstr>Keyword extraction</vt:lpstr>
      <vt:lpstr>PowerPoint Presentation</vt:lpstr>
      <vt:lpstr>PowerPoint Presentation</vt:lpstr>
      <vt:lpstr>PowerPoint Presentation</vt:lpstr>
      <vt:lpstr>PowerPoint Presentation</vt:lpstr>
      <vt:lpstr>PowerPoint Presentation</vt:lpstr>
      <vt:lpstr>Evaluation metrics</vt:lpstr>
      <vt:lpstr>PowerPoint Presentation</vt:lpstr>
      <vt:lpstr>Thank you</vt:lpstr>
      <vt:lpstr>PowerPoint Presentation</vt:lpstr>
      <vt:lpstr>PowerPoint Presentation</vt:lpstr>
      <vt:lpstr>PowerPoint Presentation</vt:lpstr>
      <vt:lpstr>PowerPoint Presentation</vt:lpstr>
      <vt:lpstr>Trend detection</vt:lpstr>
      <vt:lpstr>PowerPoint Presentation</vt:lpstr>
      <vt:lpstr>PowerPoint Presentation</vt:lpstr>
      <vt:lpstr>PowerPoint Presentation</vt:lpstr>
      <vt:lpstr>Low score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FAU</dc:creator>
  <cp:lastModifiedBy>Jishnu Jayaraj</cp:lastModifiedBy>
  <cp:revision>764</cp:revision>
  <dcterms:created xsi:type="dcterms:W3CDTF">2014-02-08T08:57:37Z</dcterms:created>
  <dcterms:modified xsi:type="dcterms:W3CDTF">2021-02-27T10:36:09Z</dcterms:modified>
</cp:coreProperties>
</file>